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71" r:id="rId1"/>
  </p:sldMasterIdLst>
  <p:sldIdLst>
    <p:sldId id="256" r:id="rId2"/>
    <p:sldId id="259" r:id="rId3"/>
    <p:sldId id="261" r:id="rId4"/>
    <p:sldId id="269" r:id="rId5"/>
    <p:sldId id="264" r:id="rId6"/>
    <p:sldId id="270" r:id="rId7"/>
    <p:sldId id="266"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9644"/>
    <a:srgbClr val="0099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11" autoAdjust="0"/>
    <p:restoredTop sz="94660"/>
  </p:normalViewPr>
  <p:slideViewPr>
    <p:cSldViewPr snapToGrid="0" showGuides="1">
      <p:cViewPr varScale="1">
        <p:scale>
          <a:sx n="110" d="100"/>
          <a:sy n="110" d="100"/>
        </p:scale>
        <p:origin x="216"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id="{021E3482-5B2A-4649-8684-EFE53AF26E45}"/>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0"/>
            <a:ext cx="481013" cy="450057"/>
          </a:xfrm>
          <a:prstGeom prst="rect">
            <a:avLst/>
          </a:prstGeom>
        </p:spPr>
      </p:pic>
      <p:pic>
        <p:nvPicPr>
          <p:cNvPr id="13" name="Immagine 12">
            <a:extLst>
              <a:ext uri="{FF2B5EF4-FFF2-40B4-BE49-F238E27FC236}">
                <a16:creationId xmlns:a16="http://schemas.microsoft.com/office/drawing/2014/main" id="{3D85EE18-5802-4AD5-8A49-6A1537BAB1A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04880"/>
            <a:ext cx="469106" cy="454819"/>
          </a:xfrm>
          <a:prstGeom prst="rect">
            <a:avLst/>
          </a:prstGeom>
        </p:spPr>
      </p:pic>
      <p:pic>
        <p:nvPicPr>
          <p:cNvPr id="14" name="Immagine 13">
            <a:extLst>
              <a:ext uri="{FF2B5EF4-FFF2-40B4-BE49-F238E27FC236}">
                <a16:creationId xmlns:a16="http://schemas.microsoft.com/office/drawing/2014/main" id="{32DBA50A-58DD-44EA-8196-550152B6C221}"/>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819686"/>
            <a:ext cx="481013" cy="450057"/>
          </a:xfrm>
          <a:prstGeom prst="rect">
            <a:avLst/>
          </a:prstGeom>
        </p:spPr>
      </p:pic>
      <p:pic>
        <p:nvPicPr>
          <p:cNvPr id="15" name="Immagine 14">
            <a:extLst>
              <a:ext uri="{FF2B5EF4-FFF2-40B4-BE49-F238E27FC236}">
                <a16:creationId xmlns:a16="http://schemas.microsoft.com/office/drawing/2014/main" id="{E1D5DCD6-57AD-4FB7-BDA8-2DC8364B326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1224566"/>
            <a:ext cx="469106" cy="454819"/>
          </a:xfrm>
          <a:prstGeom prst="rect">
            <a:avLst/>
          </a:prstGeom>
        </p:spPr>
      </p:pic>
      <p:pic>
        <p:nvPicPr>
          <p:cNvPr id="16" name="Immagine 15">
            <a:extLst>
              <a:ext uri="{FF2B5EF4-FFF2-40B4-BE49-F238E27FC236}">
                <a16:creationId xmlns:a16="http://schemas.microsoft.com/office/drawing/2014/main" id="{3A062272-D4AA-4F0C-92BD-1AA562B585B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1634610"/>
            <a:ext cx="481013" cy="450057"/>
          </a:xfrm>
          <a:prstGeom prst="rect">
            <a:avLst/>
          </a:prstGeom>
        </p:spPr>
      </p:pic>
      <p:pic>
        <p:nvPicPr>
          <p:cNvPr id="17" name="Immagine 16">
            <a:extLst>
              <a:ext uri="{FF2B5EF4-FFF2-40B4-BE49-F238E27FC236}">
                <a16:creationId xmlns:a16="http://schemas.microsoft.com/office/drawing/2014/main" id="{7FD7C5B7-E197-43CE-8CCD-650865984B4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039490"/>
            <a:ext cx="469106" cy="454819"/>
          </a:xfrm>
          <a:prstGeom prst="rect">
            <a:avLst/>
          </a:prstGeom>
        </p:spPr>
      </p:pic>
      <p:pic>
        <p:nvPicPr>
          <p:cNvPr id="18" name="Immagine 17">
            <a:extLst>
              <a:ext uri="{FF2B5EF4-FFF2-40B4-BE49-F238E27FC236}">
                <a16:creationId xmlns:a16="http://schemas.microsoft.com/office/drawing/2014/main" id="{4B50AA3E-5E11-44DB-8243-FE1A137D725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2454296"/>
            <a:ext cx="481013" cy="450057"/>
          </a:xfrm>
          <a:prstGeom prst="rect">
            <a:avLst/>
          </a:prstGeom>
        </p:spPr>
      </p:pic>
      <p:pic>
        <p:nvPicPr>
          <p:cNvPr id="19" name="Immagine 18">
            <a:extLst>
              <a:ext uri="{FF2B5EF4-FFF2-40B4-BE49-F238E27FC236}">
                <a16:creationId xmlns:a16="http://schemas.microsoft.com/office/drawing/2014/main" id="{26A1A86F-A783-477E-A5D8-724B2449310D}"/>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859176"/>
            <a:ext cx="469106" cy="454819"/>
          </a:xfrm>
          <a:prstGeom prst="rect">
            <a:avLst/>
          </a:prstGeom>
        </p:spPr>
      </p:pic>
      <p:pic>
        <p:nvPicPr>
          <p:cNvPr id="20" name="Immagine 19">
            <a:extLst>
              <a:ext uri="{FF2B5EF4-FFF2-40B4-BE49-F238E27FC236}">
                <a16:creationId xmlns:a16="http://schemas.microsoft.com/office/drawing/2014/main" id="{82EEF859-A3EF-4102-912B-BB9604B24FF1}"/>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3269220"/>
            <a:ext cx="481013" cy="450057"/>
          </a:xfrm>
          <a:prstGeom prst="rect">
            <a:avLst/>
          </a:prstGeom>
        </p:spPr>
      </p:pic>
      <p:pic>
        <p:nvPicPr>
          <p:cNvPr id="21" name="Immagine 20">
            <a:extLst>
              <a:ext uri="{FF2B5EF4-FFF2-40B4-BE49-F238E27FC236}">
                <a16:creationId xmlns:a16="http://schemas.microsoft.com/office/drawing/2014/main" id="{310A76C2-1FF5-453A-B925-F5656F1AABE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3674100"/>
            <a:ext cx="469106" cy="454819"/>
          </a:xfrm>
          <a:prstGeom prst="rect">
            <a:avLst/>
          </a:prstGeom>
        </p:spPr>
      </p:pic>
      <p:pic>
        <p:nvPicPr>
          <p:cNvPr id="22" name="Immagine 21">
            <a:extLst>
              <a:ext uri="{FF2B5EF4-FFF2-40B4-BE49-F238E27FC236}">
                <a16:creationId xmlns:a16="http://schemas.microsoft.com/office/drawing/2014/main" id="{5C3D6A7A-B378-4231-B8C5-A766AE36131F}"/>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088906"/>
            <a:ext cx="481013" cy="450057"/>
          </a:xfrm>
          <a:prstGeom prst="rect">
            <a:avLst/>
          </a:prstGeom>
        </p:spPr>
      </p:pic>
      <p:pic>
        <p:nvPicPr>
          <p:cNvPr id="23" name="Immagine 22">
            <a:extLst>
              <a:ext uri="{FF2B5EF4-FFF2-40B4-BE49-F238E27FC236}">
                <a16:creationId xmlns:a16="http://schemas.microsoft.com/office/drawing/2014/main" id="{3858F39C-493F-4309-AD62-C497F5AC0D70}"/>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493786"/>
            <a:ext cx="469106" cy="454819"/>
          </a:xfrm>
          <a:prstGeom prst="rect">
            <a:avLst/>
          </a:prstGeom>
        </p:spPr>
      </p:pic>
      <p:pic>
        <p:nvPicPr>
          <p:cNvPr id="24" name="Immagine 23">
            <a:extLst>
              <a:ext uri="{FF2B5EF4-FFF2-40B4-BE49-F238E27FC236}">
                <a16:creationId xmlns:a16="http://schemas.microsoft.com/office/drawing/2014/main" id="{CD280793-188B-4DC1-AA6A-40707269487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903830"/>
            <a:ext cx="481013" cy="450057"/>
          </a:xfrm>
          <a:prstGeom prst="rect">
            <a:avLst/>
          </a:prstGeom>
        </p:spPr>
      </p:pic>
      <p:pic>
        <p:nvPicPr>
          <p:cNvPr id="25" name="Immagine 24">
            <a:extLst>
              <a:ext uri="{FF2B5EF4-FFF2-40B4-BE49-F238E27FC236}">
                <a16:creationId xmlns:a16="http://schemas.microsoft.com/office/drawing/2014/main" id="{23B0262C-AE28-4579-9C55-09DAA101293F}"/>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5308710"/>
            <a:ext cx="469106" cy="454819"/>
          </a:xfrm>
          <a:prstGeom prst="rect">
            <a:avLst/>
          </a:prstGeom>
        </p:spPr>
      </p:pic>
      <p:pic>
        <p:nvPicPr>
          <p:cNvPr id="26" name="Immagine 25">
            <a:extLst>
              <a:ext uri="{FF2B5EF4-FFF2-40B4-BE49-F238E27FC236}">
                <a16:creationId xmlns:a16="http://schemas.microsoft.com/office/drawing/2014/main" id="{4209CC1A-F2CF-47B9-B22A-43799B761EDF}"/>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5723516"/>
            <a:ext cx="481013" cy="450057"/>
          </a:xfrm>
          <a:prstGeom prst="rect">
            <a:avLst/>
          </a:prstGeom>
        </p:spPr>
      </p:pic>
      <p:pic>
        <p:nvPicPr>
          <p:cNvPr id="27" name="Immagine 26">
            <a:extLst>
              <a:ext uri="{FF2B5EF4-FFF2-40B4-BE49-F238E27FC236}">
                <a16:creationId xmlns:a16="http://schemas.microsoft.com/office/drawing/2014/main" id="{C2849115-64E4-48C5-9FBE-91300887C5FC}"/>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6128396"/>
            <a:ext cx="469106" cy="454819"/>
          </a:xfrm>
          <a:prstGeom prst="rect">
            <a:avLst/>
          </a:prstGeom>
        </p:spPr>
      </p:pic>
      <p:pic>
        <p:nvPicPr>
          <p:cNvPr id="28" name="Immagine 27">
            <a:extLst>
              <a:ext uri="{FF2B5EF4-FFF2-40B4-BE49-F238E27FC236}">
                <a16:creationId xmlns:a16="http://schemas.microsoft.com/office/drawing/2014/main" id="{211E915D-0D91-4F20-92AF-8A637FB2F0E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6523883"/>
            <a:ext cx="481013" cy="450057"/>
          </a:xfrm>
          <a:prstGeom prst="rect">
            <a:avLst/>
          </a:prstGeom>
        </p:spPr>
      </p:pic>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FA74F5-C3A4-452F-84AD-17C6ABD5D57F}" type="slidenum">
              <a:rPr lang="it-IT" smtClean="0"/>
              <a:pPr/>
              <a:t>‹N›</a:t>
            </a:fld>
            <a:endParaRPr lang="it-IT"/>
          </a:p>
        </p:txBody>
      </p:sp>
      <p:pic>
        <p:nvPicPr>
          <p:cNvPr id="8" name="Immagine 7">
            <a:extLst>
              <a:ext uri="{FF2B5EF4-FFF2-40B4-BE49-F238E27FC236}">
                <a16:creationId xmlns:a16="http://schemas.microsoft.com/office/drawing/2014/main" id="{C796BBD4-364A-4FAC-8270-EBBC729DD91F}"/>
              </a:ext>
            </a:extLst>
          </p:cNvPr>
          <p:cNvPicPr>
            <a:picLocks noChangeAspect="1"/>
          </p:cNvPicPr>
          <p:nvPr userDrawn="1"/>
        </p:nvPicPr>
        <p:blipFill>
          <a:blip r:embed="rId4">
            <a:clrChange>
              <a:clrFrom>
                <a:srgbClr val="FFFFFF"/>
              </a:clrFrom>
              <a:clrTo>
                <a:srgbClr val="FFFFFF">
                  <a:alpha val="0"/>
                </a:srgbClr>
              </a:clrTo>
            </a:clrChange>
          </a:blip>
          <a:stretch>
            <a:fillRect/>
          </a:stretch>
        </p:blipFill>
        <p:spPr>
          <a:xfrm>
            <a:off x="4400577" y="167177"/>
            <a:ext cx="3390845" cy="1574321"/>
          </a:xfrm>
          <a:prstGeom prst="rect">
            <a:avLst/>
          </a:prstGeom>
        </p:spPr>
      </p:pic>
      <p:pic>
        <p:nvPicPr>
          <p:cNvPr id="10" name="Immagine 9">
            <a:extLst>
              <a:ext uri="{FF2B5EF4-FFF2-40B4-BE49-F238E27FC236}">
                <a16:creationId xmlns:a16="http://schemas.microsoft.com/office/drawing/2014/main" id="{6AD63978-91D0-476C-8B17-6E4C0234A1D2}"/>
              </a:ext>
            </a:extLst>
          </p:cNvPr>
          <p:cNvPicPr>
            <a:picLocks noChangeAspect="1"/>
          </p:cNvPicPr>
          <p:nvPr userDrawn="1"/>
        </p:nvPicPr>
        <p:blipFill>
          <a:blip r:embed="rId5"/>
          <a:stretch>
            <a:fillRect/>
          </a:stretch>
        </p:blipFill>
        <p:spPr>
          <a:xfrm>
            <a:off x="1305898" y="6059571"/>
            <a:ext cx="1207113" cy="743776"/>
          </a:xfrm>
          <a:prstGeom prst="rect">
            <a:avLst/>
          </a:prstGeom>
        </p:spPr>
      </p:pic>
      <p:sp>
        <p:nvSpPr>
          <p:cNvPr id="11" name="Rettangolo 10">
            <a:extLst>
              <a:ext uri="{FF2B5EF4-FFF2-40B4-BE49-F238E27FC236}">
                <a16:creationId xmlns:a16="http://schemas.microsoft.com/office/drawing/2014/main" id="{848B58F9-2843-4D8A-A523-B84AFBE3D495}"/>
              </a:ext>
            </a:extLst>
          </p:cNvPr>
          <p:cNvSpPr/>
          <p:nvPr userDrawn="1"/>
        </p:nvSpPr>
        <p:spPr>
          <a:xfrm>
            <a:off x="2513011" y="6200751"/>
            <a:ext cx="8084026" cy="600164"/>
          </a:xfrm>
          <a:prstGeom prst="rect">
            <a:avLst/>
          </a:prstGeom>
        </p:spPr>
        <p:txBody>
          <a:bodyPr wrap="square">
            <a:spAutoFit/>
          </a:bodyPr>
          <a:lstStyle/>
          <a:p>
            <a:r>
              <a:rPr lang="en-US" sz="1100" kern="1200" dirty="0">
                <a:solidFill>
                  <a:srgbClr val="383838"/>
                </a:solidFill>
                <a:latin typeface="Calibri" panose="020F0502020204030204" pitchFamily="34" charset="0"/>
                <a:cs typeface="+mn-cs"/>
              </a:rPr>
              <a:t>The Good Wood Project, notes for a green social dialogue, is  funded by the European Union</a:t>
            </a:r>
            <a:r>
              <a:rPr lang="en-GB" sz="1100" kern="1200" dirty="0">
                <a:solidFill>
                  <a:srgbClr val="383838"/>
                </a:solidFill>
                <a:latin typeface="Calibri" panose="020F0502020204030204" pitchFamily="34" charset="0"/>
                <a:ea typeface="Times New Roman" panose="02020603050405020304" pitchFamily="18" charset="0"/>
                <a:cs typeface="+mn-cs"/>
              </a:rPr>
              <a:t>. </a:t>
            </a:r>
            <a:endParaRPr lang="it-IT" sz="1100" kern="1200" dirty="0">
              <a:solidFill>
                <a:srgbClr val="383838"/>
              </a:solidFill>
              <a:latin typeface="Calibri" panose="020F0502020204030204" pitchFamily="34" charset="0"/>
              <a:ea typeface="Calibri" panose="020F0502020204030204" pitchFamily="34" charset="0"/>
              <a:cs typeface="+mn-cs"/>
            </a:endParaRPr>
          </a:p>
          <a:p>
            <a:r>
              <a:rPr lang="en-GB" sz="1100" dirty="0">
                <a:solidFill>
                  <a:srgbClr val="383838"/>
                </a:solidFill>
                <a:latin typeface="Calibri" panose="020F0502020204030204" pitchFamily="34" charset="0"/>
                <a:ea typeface="Times New Roman" panose="02020603050405020304" pitchFamily="18" charset="0"/>
              </a:rPr>
              <a:t>The content of this document reflects only the authors' views, i.e. that of the partners of the project GOOD WOOD. The European Commission is not responsible for any use that may be made of the information it contains.</a:t>
            </a:r>
            <a:endParaRPr lang="it-IT" sz="1100" dirty="0"/>
          </a:p>
        </p:txBody>
      </p:sp>
    </p:spTree>
    <p:extLst>
      <p:ext uri="{BB962C8B-B14F-4D97-AF65-F5344CB8AC3E}">
        <p14:creationId xmlns:p14="http://schemas.microsoft.com/office/powerpoint/2010/main" val="159620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12266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924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825815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3445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32790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967278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59931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399732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171057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93769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324131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id="{D85509AE-919F-4735-B30B-6440FC1EFEB5}"/>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0"/>
            <a:ext cx="481013" cy="450057"/>
          </a:xfrm>
          <a:prstGeom prst="rect">
            <a:avLst/>
          </a:prstGeom>
        </p:spPr>
      </p:pic>
      <p:pic>
        <p:nvPicPr>
          <p:cNvPr id="13" name="Immagine 12">
            <a:extLst>
              <a:ext uri="{FF2B5EF4-FFF2-40B4-BE49-F238E27FC236}">
                <a16:creationId xmlns:a16="http://schemas.microsoft.com/office/drawing/2014/main" id="{C703DF1C-25C6-404C-BEF3-F9754EEFDE81}"/>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04880"/>
            <a:ext cx="469106" cy="454819"/>
          </a:xfrm>
          <a:prstGeom prst="rect">
            <a:avLst/>
          </a:prstGeom>
        </p:spPr>
      </p:pic>
      <p:pic>
        <p:nvPicPr>
          <p:cNvPr id="14" name="Immagine 13">
            <a:extLst>
              <a:ext uri="{FF2B5EF4-FFF2-40B4-BE49-F238E27FC236}">
                <a16:creationId xmlns:a16="http://schemas.microsoft.com/office/drawing/2014/main" id="{82281A76-D624-48F0-8964-C05F165EE0C7}"/>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819686"/>
            <a:ext cx="481013" cy="450057"/>
          </a:xfrm>
          <a:prstGeom prst="rect">
            <a:avLst/>
          </a:prstGeom>
        </p:spPr>
      </p:pic>
      <p:pic>
        <p:nvPicPr>
          <p:cNvPr id="15" name="Immagine 14">
            <a:extLst>
              <a:ext uri="{FF2B5EF4-FFF2-40B4-BE49-F238E27FC236}">
                <a16:creationId xmlns:a16="http://schemas.microsoft.com/office/drawing/2014/main" id="{DE7318E6-E55A-490A-B64E-BA4C458B378C}"/>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1224566"/>
            <a:ext cx="469106" cy="454819"/>
          </a:xfrm>
          <a:prstGeom prst="rect">
            <a:avLst/>
          </a:prstGeom>
        </p:spPr>
      </p:pic>
      <p:pic>
        <p:nvPicPr>
          <p:cNvPr id="16" name="Immagine 15">
            <a:extLst>
              <a:ext uri="{FF2B5EF4-FFF2-40B4-BE49-F238E27FC236}">
                <a16:creationId xmlns:a16="http://schemas.microsoft.com/office/drawing/2014/main" id="{493B0537-97B0-4237-8587-B257E9112BC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1634610"/>
            <a:ext cx="481013" cy="450057"/>
          </a:xfrm>
          <a:prstGeom prst="rect">
            <a:avLst/>
          </a:prstGeom>
        </p:spPr>
      </p:pic>
      <p:pic>
        <p:nvPicPr>
          <p:cNvPr id="17" name="Immagine 16">
            <a:extLst>
              <a:ext uri="{FF2B5EF4-FFF2-40B4-BE49-F238E27FC236}">
                <a16:creationId xmlns:a16="http://schemas.microsoft.com/office/drawing/2014/main" id="{D932450C-2FD5-45A4-B124-6621CA723FD0}"/>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039490"/>
            <a:ext cx="469106" cy="454819"/>
          </a:xfrm>
          <a:prstGeom prst="rect">
            <a:avLst/>
          </a:prstGeom>
        </p:spPr>
      </p:pic>
      <p:pic>
        <p:nvPicPr>
          <p:cNvPr id="18" name="Immagine 17">
            <a:extLst>
              <a:ext uri="{FF2B5EF4-FFF2-40B4-BE49-F238E27FC236}">
                <a16:creationId xmlns:a16="http://schemas.microsoft.com/office/drawing/2014/main" id="{43C709EE-FBBF-4A99-9BDA-A8E4C3A3BB84}"/>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2454296"/>
            <a:ext cx="481013" cy="450057"/>
          </a:xfrm>
          <a:prstGeom prst="rect">
            <a:avLst/>
          </a:prstGeom>
        </p:spPr>
      </p:pic>
      <p:pic>
        <p:nvPicPr>
          <p:cNvPr id="19" name="Immagine 18">
            <a:extLst>
              <a:ext uri="{FF2B5EF4-FFF2-40B4-BE49-F238E27FC236}">
                <a16:creationId xmlns:a16="http://schemas.microsoft.com/office/drawing/2014/main" id="{BB2F60ED-7C7D-4811-A449-C704B16F00A3}"/>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2859176"/>
            <a:ext cx="469106" cy="454819"/>
          </a:xfrm>
          <a:prstGeom prst="rect">
            <a:avLst/>
          </a:prstGeom>
        </p:spPr>
      </p:pic>
      <p:pic>
        <p:nvPicPr>
          <p:cNvPr id="20" name="Immagine 19">
            <a:extLst>
              <a:ext uri="{FF2B5EF4-FFF2-40B4-BE49-F238E27FC236}">
                <a16:creationId xmlns:a16="http://schemas.microsoft.com/office/drawing/2014/main" id="{1312A6A6-13C5-4C72-8F1D-08664138506C}"/>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3269220"/>
            <a:ext cx="481013" cy="450057"/>
          </a:xfrm>
          <a:prstGeom prst="rect">
            <a:avLst/>
          </a:prstGeom>
        </p:spPr>
      </p:pic>
      <p:pic>
        <p:nvPicPr>
          <p:cNvPr id="21" name="Immagine 20">
            <a:extLst>
              <a:ext uri="{FF2B5EF4-FFF2-40B4-BE49-F238E27FC236}">
                <a16:creationId xmlns:a16="http://schemas.microsoft.com/office/drawing/2014/main" id="{E27AA072-8BAB-4BA1-B369-FAE80E27C83B}"/>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3674100"/>
            <a:ext cx="469106" cy="454819"/>
          </a:xfrm>
          <a:prstGeom prst="rect">
            <a:avLst/>
          </a:prstGeom>
        </p:spPr>
      </p:pic>
      <p:pic>
        <p:nvPicPr>
          <p:cNvPr id="22" name="Immagine 21">
            <a:extLst>
              <a:ext uri="{FF2B5EF4-FFF2-40B4-BE49-F238E27FC236}">
                <a16:creationId xmlns:a16="http://schemas.microsoft.com/office/drawing/2014/main" id="{05DD4286-DD31-46FA-BE80-AE09371F547E}"/>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088906"/>
            <a:ext cx="481013" cy="450057"/>
          </a:xfrm>
          <a:prstGeom prst="rect">
            <a:avLst/>
          </a:prstGeom>
        </p:spPr>
      </p:pic>
      <p:pic>
        <p:nvPicPr>
          <p:cNvPr id="23" name="Immagine 22">
            <a:extLst>
              <a:ext uri="{FF2B5EF4-FFF2-40B4-BE49-F238E27FC236}">
                <a16:creationId xmlns:a16="http://schemas.microsoft.com/office/drawing/2014/main" id="{71382C04-AD7C-4F93-9743-5A0995F61C13}"/>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4493786"/>
            <a:ext cx="469106" cy="454819"/>
          </a:xfrm>
          <a:prstGeom prst="rect">
            <a:avLst/>
          </a:prstGeom>
        </p:spPr>
      </p:pic>
      <p:pic>
        <p:nvPicPr>
          <p:cNvPr id="24" name="Immagine 23">
            <a:extLst>
              <a:ext uri="{FF2B5EF4-FFF2-40B4-BE49-F238E27FC236}">
                <a16:creationId xmlns:a16="http://schemas.microsoft.com/office/drawing/2014/main" id="{76B31AA6-17B7-4004-9549-148DE63F77D0}"/>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4903830"/>
            <a:ext cx="481013" cy="450057"/>
          </a:xfrm>
          <a:prstGeom prst="rect">
            <a:avLst/>
          </a:prstGeom>
        </p:spPr>
      </p:pic>
      <p:pic>
        <p:nvPicPr>
          <p:cNvPr id="25" name="Immagine 24">
            <a:extLst>
              <a:ext uri="{FF2B5EF4-FFF2-40B4-BE49-F238E27FC236}">
                <a16:creationId xmlns:a16="http://schemas.microsoft.com/office/drawing/2014/main" id="{280C3FD9-F13A-4D30-89F5-F4E0EE4A30C4}"/>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5308710"/>
            <a:ext cx="469106" cy="454819"/>
          </a:xfrm>
          <a:prstGeom prst="rect">
            <a:avLst/>
          </a:prstGeom>
        </p:spPr>
      </p:pic>
      <p:pic>
        <p:nvPicPr>
          <p:cNvPr id="26" name="Immagine 25">
            <a:extLst>
              <a:ext uri="{FF2B5EF4-FFF2-40B4-BE49-F238E27FC236}">
                <a16:creationId xmlns:a16="http://schemas.microsoft.com/office/drawing/2014/main" id="{64D06EF9-20D3-4CF0-BE84-6E6D913C1063}"/>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5723516"/>
            <a:ext cx="481013" cy="450057"/>
          </a:xfrm>
          <a:prstGeom prst="rect">
            <a:avLst/>
          </a:prstGeom>
        </p:spPr>
      </p:pic>
      <p:pic>
        <p:nvPicPr>
          <p:cNvPr id="27" name="Immagine 26">
            <a:extLst>
              <a:ext uri="{FF2B5EF4-FFF2-40B4-BE49-F238E27FC236}">
                <a16:creationId xmlns:a16="http://schemas.microsoft.com/office/drawing/2014/main" id="{0641E6DB-43EC-4A16-904E-D1F751DCBEB6}"/>
              </a:ext>
            </a:extLst>
          </p:cNvPr>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33686" t="47454" r="45171" b="8333"/>
          <a:stretch/>
        </p:blipFill>
        <p:spPr>
          <a:xfrm>
            <a:off x="-14032" y="6128396"/>
            <a:ext cx="469106" cy="454819"/>
          </a:xfrm>
          <a:prstGeom prst="rect">
            <a:avLst/>
          </a:prstGeom>
        </p:spPr>
      </p:pic>
      <p:pic>
        <p:nvPicPr>
          <p:cNvPr id="28" name="Immagine 27">
            <a:extLst>
              <a:ext uri="{FF2B5EF4-FFF2-40B4-BE49-F238E27FC236}">
                <a16:creationId xmlns:a16="http://schemas.microsoft.com/office/drawing/2014/main" id="{0032B67E-818F-4EBC-A260-2A42D653B09B}"/>
              </a:ext>
            </a:extLst>
          </p:cNvPr>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0503" t="10504" r="27817" b="45746"/>
          <a:stretch/>
        </p:blipFill>
        <p:spPr>
          <a:xfrm>
            <a:off x="-19985" y="6523883"/>
            <a:ext cx="481013" cy="450057"/>
          </a:xfrm>
          <a:prstGeom prst="rect">
            <a:avLst/>
          </a:prstGeom>
        </p:spPr>
      </p:pic>
      <p:sp>
        <p:nvSpPr>
          <p:cNvPr id="2" name="Title 1"/>
          <p:cNvSpPr>
            <a:spLocks noGrp="1"/>
          </p:cNvSpPr>
          <p:nvPr>
            <p:ph type="title"/>
          </p:nvPr>
        </p:nvSpPr>
        <p:spPr>
          <a:xfrm>
            <a:off x="2589212" y="714375"/>
            <a:ext cx="8911687" cy="1280890"/>
          </a:xfrm>
        </p:spPr>
        <p:txBody>
          <a:bodyPr/>
          <a:lstStyle>
            <a:lvl1pPr>
              <a:defRPr b="1">
                <a:solidFill>
                  <a:schemeClr val="accent1"/>
                </a:solidFill>
                <a:effectLst>
                  <a:outerShdw blurRad="38100" dist="38100" dir="2700000" algn="tl">
                    <a:srgbClr val="000000">
                      <a:alpha val="43137"/>
                    </a:srgbClr>
                  </a:outerShdw>
                </a:effectLst>
              </a:defRPr>
            </a:lvl1pPr>
          </a:lstStyle>
          <a:p>
            <a:r>
              <a:rPr lang="it-IT" dirty="0"/>
              <a:t>Fare clic per modificare lo stile del titolo dello schema</a:t>
            </a:r>
            <a:endParaRPr lang="en-US" dirty="0"/>
          </a:p>
        </p:txBody>
      </p:sp>
      <p:sp>
        <p:nvSpPr>
          <p:cNvPr id="3" name="Date Placeholder 2"/>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FA74F5-C3A4-452F-84AD-17C6ABD5D57F}" type="slidenum">
              <a:rPr lang="it-IT" smtClean="0"/>
              <a:pPr/>
              <a:t>‹N›</a:t>
            </a:fld>
            <a:endParaRPr lang="it-IT"/>
          </a:p>
        </p:txBody>
      </p:sp>
      <p:pic>
        <p:nvPicPr>
          <p:cNvPr id="8" name="Immagine 7">
            <a:extLst>
              <a:ext uri="{FF2B5EF4-FFF2-40B4-BE49-F238E27FC236}">
                <a16:creationId xmlns:a16="http://schemas.microsoft.com/office/drawing/2014/main" id="{4F8060EA-BD17-4760-9A64-2F4BF6525AA7}"/>
              </a:ext>
            </a:extLst>
          </p:cNvPr>
          <p:cNvPicPr>
            <a:picLocks noChangeAspect="1"/>
          </p:cNvPicPr>
          <p:nvPr userDrawn="1"/>
        </p:nvPicPr>
        <p:blipFill>
          <a:blip r:embed="rId4">
            <a:clrChange>
              <a:clrFrom>
                <a:srgbClr val="FFFFFF"/>
              </a:clrFrom>
              <a:clrTo>
                <a:srgbClr val="FFFFFF">
                  <a:alpha val="0"/>
                </a:srgbClr>
              </a:clrTo>
            </a:clrChange>
          </a:blip>
          <a:stretch>
            <a:fillRect/>
          </a:stretch>
        </p:blipFill>
        <p:spPr>
          <a:xfrm>
            <a:off x="5399556" y="9172"/>
            <a:ext cx="1588527" cy="737530"/>
          </a:xfrm>
          <a:prstGeom prst="rect">
            <a:avLst/>
          </a:prstGeom>
        </p:spPr>
      </p:pic>
      <p:pic>
        <p:nvPicPr>
          <p:cNvPr id="10" name="Immagine 9">
            <a:extLst>
              <a:ext uri="{FF2B5EF4-FFF2-40B4-BE49-F238E27FC236}">
                <a16:creationId xmlns:a16="http://schemas.microsoft.com/office/drawing/2014/main" id="{0C295410-A9F6-4BEB-9921-573AE10D339A}"/>
              </a:ext>
            </a:extLst>
          </p:cNvPr>
          <p:cNvPicPr>
            <a:picLocks noChangeAspect="1"/>
          </p:cNvPicPr>
          <p:nvPr userDrawn="1"/>
        </p:nvPicPr>
        <p:blipFill>
          <a:blip r:embed="rId5"/>
          <a:stretch>
            <a:fillRect/>
          </a:stretch>
        </p:blipFill>
        <p:spPr>
          <a:xfrm>
            <a:off x="1584338" y="6288770"/>
            <a:ext cx="831187" cy="512145"/>
          </a:xfrm>
          <a:prstGeom prst="rect">
            <a:avLst/>
          </a:prstGeom>
        </p:spPr>
      </p:pic>
      <p:sp>
        <p:nvSpPr>
          <p:cNvPr id="11" name="Rettangolo 10">
            <a:extLst>
              <a:ext uri="{FF2B5EF4-FFF2-40B4-BE49-F238E27FC236}">
                <a16:creationId xmlns:a16="http://schemas.microsoft.com/office/drawing/2014/main" id="{88AE166D-8526-4B66-B10D-79FFC08D3BD0}"/>
              </a:ext>
            </a:extLst>
          </p:cNvPr>
          <p:cNvSpPr/>
          <p:nvPr userDrawn="1"/>
        </p:nvSpPr>
        <p:spPr>
          <a:xfrm>
            <a:off x="2415525" y="6269968"/>
            <a:ext cx="8084026" cy="507831"/>
          </a:xfrm>
          <a:prstGeom prst="rect">
            <a:avLst/>
          </a:prstGeom>
        </p:spPr>
        <p:txBody>
          <a:bodyPr wrap="square">
            <a:spAutoFit/>
          </a:bodyPr>
          <a:lstStyle/>
          <a:p>
            <a:r>
              <a:rPr lang="en-US" sz="900" kern="1200" dirty="0">
                <a:solidFill>
                  <a:srgbClr val="383838"/>
                </a:solidFill>
                <a:latin typeface="Calibri" panose="020F0502020204030204" pitchFamily="34" charset="0"/>
                <a:cs typeface="+mn-cs"/>
              </a:rPr>
              <a:t>The Good Wood Project, notes for a green social dialogue, is  funded by the European Union</a:t>
            </a:r>
            <a:r>
              <a:rPr lang="en-GB" sz="900" kern="1200" dirty="0">
                <a:solidFill>
                  <a:srgbClr val="383838"/>
                </a:solidFill>
                <a:latin typeface="Calibri" panose="020F0502020204030204" pitchFamily="34" charset="0"/>
                <a:ea typeface="Times New Roman" panose="02020603050405020304" pitchFamily="18" charset="0"/>
                <a:cs typeface="+mn-cs"/>
              </a:rPr>
              <a:t>. </a:t>
            </a:r>
            <a:endParaRPr lang="it-IT" sz="900" kern="1200" dirty="0">
              <a:solidFill>
                <a:srgbClr val="383838"/>
              </a:solidFill>
              <a:latin typeface="Calibri" panose="020F0502020204030204" pitchFamily="34" charset="0"/>
              <a:ea typeface="Calibri" panose="020F0502020204030204" pitchFamily="34" charset="0"/>
              <a:cs typeface="+mn-cs"/>
            </a:endParaRPr>
          </a:p>
          <a:p>
            <a:r>
              <a:rPr lang="en-GB" sz="900" dirty="0">
                <a:solidFill>
                  <a:srgbClr val="383838"/>
                </a:solidFill>
                <a:latin typeface="Calibri" panose="020F0502020204030204" pitchFamily="34" charset="0"/>
                <a:ea typeface="Times New Roman" panose="02020603050405020304" pitchFamily="18" charset="0"/>
              </a:rPr>
              <a:t>The content of this document reflects only the authors' views, i.e. that of the partners of the project GOOD WOOD. The European Commission is not responsible for any use that may be made of the information it contains.</a:t>
            </a:r>
            <a:endParaRPr lang="it-IT" sz="900" dirty="0"/>
          </a:p>
        </p:txBody>
      </p:sp>
    </p:spTree>
    <p:extLst>
      <p:ext uri="{BB962C8B-B14F-4D97-AF65-F5344CB8AC3E}">
        <p14:creationId xmlns:p14="http://schemas.microsoft.com/office/powerpoint/2010/main" val="2059411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437667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415321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73474F-F906-4F93-9FED-6D78066DD8C5}" type="datetimeFigureOut">
              <a:rPr lang="it-IT" smtClean="0"/>
              <a:pPr/>
              <a:t>12/11/2020</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FA74F5-C3A4-452F-84AD-17C6ABD5D57F}" type="slidenum">
              <a:rPr lang="it-IT" smtClean="0"/>
              <a:pPr/>
              <a:t>‹N›</a:t>
            </a:fld>
            <a:endParaRPr lang="it-IT"/>
          </a:p>
        </p:txBody>
      </p:sp>
    </p:spTree>
    <p:extLst>
      <p:ext uri="{BB962C8B-B14F-4D97-AF65-F5344CB8AC3E}">
        <p14:creationId xmlns:p14="http://schemas.microsoft.com/office/powerpoint/2010/main" val="234796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873474F-F906-4F93-9FED-6D78066DD8C5}" type="datetimeFigureOut">
              <a:rPr lang="it-IT" smtClean="0"/>
              <a:pPr/>
              <a:t>12/11/2020</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FA74F5-C3A4-452F-84AD-17C6ABD5D57F}" type="slidenum">
              <a:rPr lang="it-IT" smtClean="0"/>
              <a:pPr/>
              <a:t>‹N›</a:t>
            </a:fld>
            <a:endParaRPr lang="it-IT"/>
          </a:p>
        </p:txBody>
      </p:sp>
    </p:spTree>
    <p:extLst>
      <p:ext uri="{BB962C8B-B14F-4D97-AF65-F5344CB8AC3E}">
        <p14:creationId xmlns:p14="http://schemas.microsoft.com/office/powerpoint/2010/main" val="161613830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confapi.org/" TargetMode="External"/><Relationship Id="rId7" Type="http://schemas.openxmlformats.org/officeDocument/2006/relationships/hyperlink" Target="http://podkrepa.org/" TargetMode="External"/><Relationship Id="rId12"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www.tagliacarne.it/" TargetMode="External"/><Relationship Id="rId11" Type="http://schemas.openxmlformats.org/officeDocument/2006/relationships/image" Target="../media/image9.png"/><Relationship Id="rId5" Type="http://schemas.openxmlformats.org/officeDocument/2006/relationships/hyperlink" Target="http://www.cei-bois.org/" TargetMode="External"/><Relationship Id="rId10" Type="http://schemas.openxmlformats.org/officeDocument/2006/relationships/image" Target="../media/image8.jpeg"/><Relationship Id="rId4" Type="http://schemas.openxmlformats.org/officeDocument/2006/relationships/hyperlink" Target="http://www.bcci.bg/" TargetMode="Externa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1F989B-3E49-444F-AD91-46C10AE90313}"/>
              </a:ext>
            </a:extLst>
          </p:cNvPr>
          <p:cNvSpPr>
            <a:spLocks noGrp="1"/>
          </p:cNvSpPr>
          <p:nvPr>
            <p:ph type="ctrTitle"/>
          </p:nvPr>
        </p:nvSpPr>
        <p:spPr>
          <a:xfrm>
            <a:off x="1375065" y="2188522"/>
            <a:ext cx="9969189" cy="1507545"/>
          </a:xfrm>
        </p:spPr>
        <p:txBody>
          <a:bodyPr>
            <a:noAutofit/>
          </a:bodyPr>
          <a:lstStyle/>
          <a:p>
            <a:pPr algn="ct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br>
              <a:rPr lang="en-US" sz="2000" b="1" dirty="0">
                <a:solidFill>
                  <a:schemeClr val="accent1"/>
                </a:solidFill>
              </a:rPr>
            </a:br>
            <a:r>
              <a:rPr lang="en-US" sz="2000" b="1" dirty="0">
                <a:solidFill>
                  <a:schemeClr val="accent1"/>
                </a:solidFill>
              </a:rPr>
              <a:t>TRANSNATIONAL JOINT TRAINING EVENT </a:t>
            </a:r>
            <a:br>
              <a:rPr lang="en-US" sz="2000" b="1" dirty="0">
                <a:solidFill>
                  <a:schemeClr val="accent1"/>
                </a:solidFill>
              </a:rPr>
            </a:br>
            <a:endParaRPr lang="it-IT" sz="2000" b="1" dirty="0">
              <a:solidFill>
                <a:schemeClr val="accent1"/>
              </a:solidFill>
            </a:endParaRPr>
          </a:p>
        </p:txBody>
      </p:sp>
      <p:sp>
        <p:nvSpPr>
          <p:cNvPr id="3" name="Sottotitolo 2">
            <a:extLst>
              <a:ext uri="{FF2B5EF4-FFF2-40B4-BE49-F238E27FC236}">
                <a16:creationId xmlns:a16="http://schemas.microsoft.com/office/drawing/2014/main" id="{59A0DC9F-609E-478D-8253-3B41A1C69C73}"/>
              </a:ext>
            </a:extLst>
          </p:cNvPr>
          <p:cNvSpPr>
            <a:spLocks noGrp="1"/>
          </p:cNvSpPr>
          <p:nvPr>
            <p:ph type="subTitle" idx="1"/>
          </p:nvPr>
        </p:nvSpPr>
        <p:spPr>
          <a:xfrm>
            <a:off x="1918855" y="4712594"/>
            <a:ext cx="8915399" cy="1126283"/>
          </a:xfrm>
        </p:spPr>
        <p:txBody>
          <a:bodyPr/>
          <a:lstStyle/>
          <a:p>
            <a:pPr algn="ctr"/>
            <a:r>
              <a:rPr lang="it-IT" b="1" dirty="0"/>
              <a:t>13 November 10.00-16.00 CET</a:t>
            </a:r>
          </a:p>
          <a:p>
            <a:pPr algn="ctr"/>
            <a:r>
              <a:rPr lang="it-IT" b="1" dirty="0"/>
              <a:t> </a:t>
            </a:r>
            <a:endParaRPr lang="it-IT" dirty="0"/>
          </a:p>
        </p:txBody>
      </p:sp>
      <p:sp>
        <p:nvSpPr>
          <p:cNvPr id="6" name="CasellaDiTesto 5">
            <a:extLst>
              <a:ext uri="{FF2B5EF4-FFF2-40B4-BE49-F238E27FC236}">
                <a16:creationId xmlns:a16="http://schemas.microsoft.com/office/drawing/2014/main" id="{8B6C1955-1416-4313-B9BA-A6A5BA3DD150}"/>
              </a:ext>
            </a:extLst>
          </p:cNvPr>
          <p:cNvSpPr txBox="1"/>
          <p:nvPr/>
        </p:nvSpPr>
        <p:spPr>
          <a:xfrm>
            <a:off x="3230879" y="3004001"/>
            <a:ext cx="6100354" cy="1200329"/>
          </a:xfrm>
          <a:prstGeom prst="rect">
            <a:avLst/>
          </a:prstGeom>
          <a:noFill/>
        </p:spPr>
        <p:txBody>
          <a:bodyPr wrap="square">
            <a:spAutoFit/>
          </a:bodyPr>
          <a:lstStyle/>
          <a:p>
            <a:pPr algn="ctr"/>
            <a:endParaRPr lang="it-IT" sz="2400" b="1" dirty="0">
              <a:solidFill>
                <a:srgbClr val="0070C0"/>
              </a:solidFill>
              <a:latin typeface="Calibri" panose="020F0502020204030204" pitchFamily="34" charset="0"/>
              <a:ea typeface="MS Mincho" panose="02020609040205080304" pitchFamily="49" charset="-128"/>
              <a:cs typeface="Calibri" panose="020F0502020204030204" pitchFamily="34" charset="0"/>
            </a:endParaRPr>
          </a:p>
          <a:p>
            <a:pPr algn="ctr"/>
            <a:r>
              <a:rPr lang="it-IT" sz="2400" b="1" dirty="0">
                <a:solidFill>
                  <a:schemeClr val="accent1"/>
                </a:solidFill>
                <a:latin typeface="Calibri" panose="020F0502020204030204" pitchFamily="34" charset="0"/>
                <a:ea typeface="MS Mincho" panose="02020609040205080304" pitchFamily="49" charset="-128"/>
                <a:cs typeface="Calibri" panose="020F0502020204030204" pitchFamily="34" charset="0"/>
              </a:rPr>
              <a:t>The </a:t>
            </a:r>
            <a:r>
              <a:rPr lang="it-IT" sz="2400" b="1" dirty="0" err="1">
                <a:solidFill>
                  <a:schemeClr val="accent1"/>
                </a:solidFill>
                <a:latin typeface="Calibri" panose="020F0502020204030204" pitchFamily="34" charset="0"/>
                <a:ea typeface="MS Mincho" panose="02020609040205080304" pitchFamily="49" charset="-128"/>
                <a:cs typeface="Calibri" panose="020F0502020204030204" pitchFamily="34" charset="0"/>
              </a:rPr>
              <a:t>role</a:t>
            </a:r>
            <a:r>
              <a:rPr lang="it-IT" sz="2400" b="1" dirty="0">
                <a:solidFill>
                  <a:schemeClr val="accent1"/>
                </a:solidFill>
                <a:latin typeface="Calibri" panose="020F0502020204030204" pitchFamily="34" charset="0"/>
                <a:ea typeface="MS Mincho" panose="02020609040205080304" pitchFamily="49" charset="-128"/>
                <a:cs typeface="Calibri" panose="020F0502020204030204" pitchFamily="34" charset="0"/>
              </a:rPr>
              <a:t> of training in the </a:t>
            </a:r>
            <a:r>
              <a:rPr lang="it-IT" sz="2400" b="1" dirty="0" err="1">
                <a:solidFill>
                  <a:schemeClr val="accent1"/>
                </a:solidFill>
                <a:latin typeface="Calibri" panose="020F0502020204030204" pitchFamily="34" charset="0"/>
                <a:ea typeface="MS Mincho" panose="02020609040205080304" pitchFamily="49" charset="-128"/>
                <a:cs typeface="Calibri" panose="020F0502020204030204" pitchFamily="34" charset="0"/>
              </a:rPr>
              <a:t>development</a:t>
            </a:r>
            <a:r>
              <a:rPr lang="it-IT" sz="2400" b="1" dirty="0">
                <a:solidFill>
                  <a:schemeClr val="accent1"/>
                </a:solidFill>
                <a:latin typeface="Calibri" panose="020F0502020204030204" pitchFamily="34" charset="0"/>
                <a:ea typeface="MS Mincho" panose="02020609040205080304" pitchFamily="49" charset="-128"/>
                <a:cs typeface="Calibri" panose="020F0502020204030204" pitchFamily="34" charset="0"/>
              </a:rPr>
              <a:t> of </a:t>
            </a:r>
            <a:r>
              <a:rPr lang="it-IT" sz="2400" b="1" dirty="0" err="1">
                <a:solidFill>
                  <a:schemeClr val="accent1"/>
                </a:solidFill>
                <a:latin typeface="Calibri" panose="020F0502020204030204" pitchFamily="34" charset="0"/>
                <a:ea typeface="MS Mincho" panose="02020609040205080304" pitchFamily="49" charset="-128"/>
                <a:cs typeface="Calibri" panose="020F0502020204030204" pitchFamily="34" charset="0"/>
              </a:rPr>
              <a:t>employability</a:t>
            </a:r>
            <a:r>
              <a:rPr lang="it-IT" sz="2400" b="1" dirty="0">
                <a:solidFill>
                  <a:schemeClr val="accent1"/>
                </a:solidFill>
                <a:latin typeface="Calibri" panose="020F0502020204030204" pitchFamily="34" charset="0"/>
                <a:ea typeface="MS Mincho" panose="02020609040205080304" pitchFamily="49" charset="-128"/>
                <a:cs typeface="Calibri" panose="020F0502020204030204" pitchFamily="34" charset="0"/>
              </a:rPr>
              <a:t> of </a:t>
            </a:r>
            <a:r>
              <a:rPr lang="it-IT" sz="2400" b="1" dirty="0" err="1">
                <a:solidFill>
                  <a:schemeClr val="accent1"/>
                </a:solidFill>
                <a:latin typeface="Calibri" panose="020F0502020204030204" pitchFamily="34" charset="0"/>
                <a:ea typeface="MS Mincho" panose="02020609040205080304" pitchFamily="49" charset="-128"/>
                <a:cs typeface="Calibri" panose="020F0502020204030204" pitchFamily="34" charset="0"/>
              </a:rPr>
              <a:t>individuals</a:t>
            </a:r>
            <a:r>
              <a:rPr lang="it-IT" sz="2400" b="1" dirty="0">
                <a:solidFill>
                  <a:schemeClr val="accent1"/>
                </a:solidFill>
                <a:latin typeface="Calibri" panose="020F0502020204030204" pitchFamily="34" charset="0"/>
                <a:ea typeface="MS Mincho" panose="02020609040205080304" pitchFamily="49" charset="-128"/>
                <a:cs typeface="Calibri" panose="020F0502020204030204" pitchFamily="34" charset="0"/>
              </a:rPr>
              <a:t> in the EU </a:t>
            </a:r>
          </a:p>
        </p:txBody>
      </p:sp>
    </p:spTree>
    <p:extLst>
      <p:ext uri="{BB962C8B-B14F-4D97-AF65-F5344CB8AC3E}">
        <p14:creationId xmlns:p14="http://schemas.microsoft.com/office/powerpoint/2010/main" val="387675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144B54-1240-409E-9069-845FC9E47C7C}"/>
              </a:ext>
            </a:extLst>
          </p:cNvPr>
          <p:cNvSpPr>
            <a:spLocks noGrp="1"/>
          </p:cNvSpPr>
          <p:nvPr>
            <p:ph type="title"/>
          </p:nvPr>
        </p:nvSpPr>
        <p:spPr>
          <a:xfrm>
            <a:off x="2589212" y="714375"/>
            <a:ext cx="8911687" cy="1280890"/>
          </a:xfrm>
        </p:spPr>
        <p:txBody>
          <a:bodyPr/>
          <a:lstStyle/>
          <a:p>
            <a:r>
              <a:rPr lang="it-IT" dirty="0"/>
              <a:t>Project Partners</a:t>
            </a:r>
          </a:p>
        </p:txBody>
      </p:sp>
      <p:sp>
        <p:nvSpPr>
          <p:cNvPr id="3" name="object 4">
            <a:extLst>
              <a:ext uri="{FF2B5EF4-FFF2-40B4-BE49-F238E27FC236}">
                <a16:creationId xmlns:a16="http://schemas.microsoft.com/office/drawing/2014/main" id="{59AD6972-0BB7-45A0-919E-035D82B7A9CA}"/>
              </a:ext>
            </a:extLst>
          </p:cNvPr>
          <p:cNvSpPr/>
          <p:nvPr/>
        </p:nvSpPr>
        <p:spPr>
          <a:xfrm>
            <a:off x="1570259" y="2228376"/>
            <a:ext cx="1266716" cy="265590"/>
          </a:xfrm>
          <a:prstGeom prst="rect">
            <a:avLst/>
          </a:prstGeom>
          <a:blipFill>
            <a:blip r:embed="rId2" cstate="print"/>
            <a:stretch>
              <a:fillRect/>
            </a:stretch>
          </a:blipFill>
        </p:spPr>
        <p:txBody>
          <a:bodyPr wrap="square" lIns="0" tIns="0" rIns="0" bIns="0" rtlCol="0"/>
          <a:lstStyle/>
          <a:p>
            <a:endParaRPr/>
          </a:p>
        </p:txBody>
      </p:sp>
      <p:sp>
        <p:nvSpPr>
          <p:cNvPr id="4" name="object 5">
            <a:extLst>
              <a:ext uri="{FF2B5EF4-FFF2-40B4-BE49-F238E27FC236}">
                <a16:creationId xmlns:a16="http://schemas.microsoft.com/office/drawing/2014/main" id="{CD0BC712-ABC8-4E6C-ABD1-DF40CA59F847}"/>
              </a:ext>
            </a:extLst>
          </p:cNvPr>
          <p:cNvSpPr/>
          <p:nvPr/>
        </p:nvSpPr>
        <p:spPr>
          <a:xfrm>
            <a:off x="1597707" y="2649718"/>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5" name="object 6">
            <a:extLst>
              <a:ext uri="{FF2B5EF4-FFF2-40B4-BE49-F238E27FC236}">
                <a16:creationId xmlns:a16="http://schemas.microsoft.com/office/drawing/2014/main" id="{1E79CA7F-1FEA-47F8-AA30-5CC3E20A607F}"/>
              </a:ext>
            </a:extLst>
          </p:cNvPr>
          <p:cNvSpPr/>
          <p:nvPr/>
        </p:nvSpPr>
        <p:spPr>
          <a:xfrm>
            <a:off x="1597707" y="3450700"/>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6" name="object 7">
            <a:extLst>
              <a:ext uri="{FF2B5EF4-FFF2-40B4-BE49-F238E27FC236}">
                <a16:creationId xmlns:a16="http://schemas.microsoft.com/office/drawing/2014/main" id="{0AAB3375-D41A-4452-9D7F-98E4C1E855B1}"/>
              </a:ext>
            </a:extLst>
          </p:cNvPr>
          <p:cNvSpPr/>
          <p:nvPr/>
        </p:nvSpPr>
        <p:spPr>
          <a:xfrm>
            <a:off x="1597707" y="4254243"/>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7" name="object 8">
            <a:extLst>
              <a:ext uri="{FF2B5EF4-FFF2-40B4-BE49-F238E27FC236}">
                <a16:creationId xmlns:a16="http://schemas.microsoft.com/office/drawing/2014/main" id="{8FA09B16-6B08-4D6C-A28D-6F40AC99F627}"/>
              </a:ext>
            </a:extLst>
          </p:cNvPr>
          <p:cNvSpPr/>
          <p:nvPr/>
        </p:nvSpPr>
        <p:spPr>
          <a:xfrm>
            <a:off x="6894272" y="2656573"/>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8" name="object 9">
            <a:extLst>
              <a:ext uri="{FF2B5EF4-FFF2-40B4-BE49-F238E27FC236}">
                <a16:creationId xmlns:a16="http://schemas.microsoft.com/office/drawing/2014/main" id="{3C4B3CCE-8287-4D5B-A1FC-3370D751E32E}"/>
              </a:ext>
            </a:extLst>
          </p:cNvPr>
          <p:cNvSpPr/>
          <p:nvPr/>
        </p:nvSpPr>
        <p:spPr>
          <a:xfrm>
            <a:off x="6894272" y="3454997"/>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9" name="object 10">
            <a:extLst>
              <a:ext uri="{FF2B5EF4-FFF2-40B4-BE49-F238E27FC236}">
                <a16:creationId xmlns:a16="http://schemas.microsoft.com/office/drawing/2014/main" id="{CA51F4F6-4C21-402A-9293-0807D61E69C5}"/>
              </a:ext>
            </a:extLst>
          </p:cNvPr>
          <p:cNvSpPr/>
          <p:nvPr/>
        </p:nvSpPr>
        <p:spPr>
          <a:xfrm>
            <a:off x="6894272" y="4235509"/>
            <a:ext cx="4251960" cy="0"/>
          </a:xfrm>
          <a:custGeom>
            <a:avLst/>
            <a:gdLst/>
            <a:ahLst/>
            <a:cxnLst/>
            <a:rect l="l" t="t" r="r" b="b"/>
            <a:pathLst>
              <a:path w="4251960">
                <a:moveTo>
                  <a:pt x="0" y="0"/>
                </a:moveTo>
                <a:lnTo>
                  <a:pt x="4251388" y="0"/>
                </a:lnTo>
              </a:path>
            </a:pathLst>
          </a:custGeom>
          <a:ln w="13538">
            <a:solidFill>
              <a:srgbClr val="FFCB04"/>
            </a:solidFill>
          </a:ln>
        </p:spPr>
        <p:txBody>
          <a:bodyPr wrap="square" lIns="0" tIns="0" rIns="0" bIns="0" rtlCol="0"/>
          <a:lstStyle/>
          <a:p>
            <a:endParaRPr/>
          </a:p>
        </p:txBody>
      </p:sp>
      <p:sp>
        <p:nvSpPr>
          <p:cNvPr id="10" name="object 11">
            <a:extLst>
              <a:ext uri="{FF2B5EF4-FFF2-40B4-BE49-F238E27FC236}">
                <a16:creationId xmlns:a16="http://schemas.microsoft.com/office/drawing/2014/main" id="{7E389279-9B45-4814-A469-225457605F6F}"/>
              </a:ext>
            </a:extLst>
          </p:cNvPr>
          <p:cNvSpPr/>
          <p:nvPr/>
        </p:nvSpPr>
        <p:spPr>
          <a:xfrm>
            <a:off x="4895100" y="2470959"/>
            <a:ext cx="954405" cy="128270"/>
          </a:xfrm>
          <a:custGeom>
            <a:avLst/>
            <a:gdLst/>
            <a:ahLst/>
            <a:cxnLst/>
            <a:rect l="l" t="t" r="r" b="b"/>
            <a:pathLst>
              <a:path w="954404" h="128269">
                <a:moveTo>
                  <a:pt x="0" y="127952"/>
                </a:moveTo>
                <a:lnTo>
                  <a:pt x="953998" y="127952"/>
                </a:lnTo>
                <a:lnTo>
                  <a:pt x="953998" y="0"/>
                </a:lnTo>
                <a:lnTo>
                  <a:pt x="0" y="0"/>
                </a:lnTo>
                <a:lnTo>
                  <a:pt x="0" y="127952"/>
                </a:lnTo>
                <a:close/>
              </a:path>
            </a:pathLst>
          </a:custGeom>
          <a:solidFill>
            <a:srgbClr val="FFCB04"/>
          </a:solidFill>
        </p:spPr>
        <p:txBody>
          <a:bodyPr wrap="square" lIns="0" tIns="0" rIns="0" bIns="0" rtlCol="0"/>
          <a:lstStyle/>
          <a:p>
            <a:endParaRPr/>
          </a:p>
        </p:txBody>
      </p:sp>
      <p:sp>
        <p:nvSpPr>
          <p:cNvPr id="11" name="object 12">
            <a:extLst>
              <a:ext uri="{FF2B5EF4-FFF2-40B4-BE49-F238E27FC236}">
                <a16:creationId xmlns:a16="http://schemas.microsoft.com/office/drawing/2014/main" id="{F398F508-5698-43A5-95B7-B7520F95C459}"/>
              </a:ext>
            </a:extLst>
          </p:cNvPr>
          <p:cNvSpPr/>
          <p:nvPr/>
        </p:nvSpPr>
        <p:spPr>
          <a:xfrm>
            <a:off x="4918239" y="3271935"/>
            <a:ext cx="930910" cy="128270"/>
          </a:xfrm>
          <a:custGeom>
            <a:avLst/>
            <a:gdLst/>
            <a:ahLst/>
            <a:cxnLst/>
            <a:rect l="l" t="t" r="r" b="b"/>
            <a:pathLst>
              <a:path w="930910" h="128270">
                <a:moveTo>
                  <a:pt x="0" y="127952"/>
                </a:moveTo>
                <a:lnTo>
                  <a:pt x="930859" y="127952"/>
                </a:lnTo>
                <a:lnTo>
                  <a:pt x="930859" y="0"/>
                </a:lnTo>
                <a:lnTo>
                  <a:pt x="0" y="0"/>
                </a:lnTo>
                <a:lnTo>
                  <a:pt x="0" y="127952"/>
                </a:lnTo>
                <a:close/>
              </a:path>
            </a:pathLst>
          </a:custGeom>
          <a:solidFill>
            <a:srgbClr val="FFCB04"/>
          </a:solidFill>
        </p:spPr>
        <p:txBody>
          <a:bodyPr wrap="square" lIns="0" tIns="0" rIns="0" bIns="0" rtlCol="0"/>
          <a:lstStyle/>
          <a:p>
            <a:endParaRPr/>
          </a:p>
        </p:txBody>
      </p:sp>
      <p:sp>
        <p:nvSpPr>
          <p:cNvPr id="12" name="object 13">
            <a:extLst>
              <a:ext uri="{FF2B5EF4-FFF2-40B4-BE49-F238E27FC236}">
                <a16:creationId xmlns:a16="http://schemas.microsoft.com/office/drawing/2014/main" id="{E9D9CFD3-C827-4BC4-BF16-0601052447F1}"/>
              </a:ext>
            </a:extLst>
          </p:cNvPr>
          <p:cNvSpPr/>
          <p:nvPr/>
        </p:nvSpPr>
        <p:spPr>
          <a:xfrm>
            <a:off x="5112092" y="4075477"/>
            <a:ext cx="737235" cy="128270"/>
          </a:xfrm>
          <a:custGeom>
            <a:avLst/>
            <a:gdLst/>
            <a:ahLst/>
            <a:cxnLst/>
            <a:rect l="l" t="t" r="r" b="b"/>
            <a:pathLst>
              <a:path w="737235" h="128270">
                <a:moveTo>
                  <a:pt x="0" y="127952"/>
                </a:moveTo>
                <a:lnTo>
                  <a:pt x="737006" y="127952"/>
                </a:lnTo>
                <a:lnTo>
                  <a:pt x="737006" y="0"/>
                </a:lnTo>
                <a:lnTo>
                  <a:pt x="0" y="0"/>
                </a:lnTo>
                <a:lnTo>
                  <a:pt x="0" y="127952"/>
                </a:lnTo>
                <a:close/>
              </a:path>
            </a:pathLst>
          </a:custGeom>
          <a:solidFill>
            <a:srgbClr val="FFCB04"/>
          </a:solidFill>
        </p:spPr>
        <p:txBody>
          <a:bodyPr wrap="square" lIns="0" tIns="0" rIns="0" bIns="0" rtlCol="0"/>
          <a:lstStyle/>
          <a:p>
            <a:endParaRPr/>
          </a:p>
        </p:txBody>
      </p:sp>
      <p:sp>
        <p:nvSpPr>
          <p:cNvPr id="13" name="object 14">
            <a:extLst>
              <a:ext uri="{FF2B5EF4-FFF2-40B4-BE49-F238E27FC236}">
                <a16:creationId xmlns:a16="http://schemas.microsoft.com/office/drawing/2014/main" id="{942D373F-0431-4904-9084-6FE5E544FDD7}"/>
              </a:ext>
            </a:extLst>
          </p:cNvPr>
          <p:cNvSpPr/>
          <p:nvPr/>
        </p:nvSpPr>
        <p:spPr>
          <a:xfrm>
            <a:off x="10162861" y="2477806"/>
            <a:ext cx="982980" cy="128270"/>
          </a:xfrm>
          <a:custGeom>
            <a:avLst/>
            <a:gdLst/>
            <a:ahLst/>
            <a:cxnLst/>
            <a:rect l="l" t="t" r="r" b="b"/>
            <a:pathLst>
              <a:path w="982979" h="128270">
                <a:moveTo>
                  <a:pt x="0" y="127952"/>
                </a:moveTo>
                <a:lnTo>
                  <a:pt x="982802" y="127952"/>
                </a:lnTo>
                <a:lnTo>
                  <a:pt x="982802" y="0"/>
                </a:lnTo>
                <a:lnTo>
                  <a:pt x="0" y="0"/>
                </a:lnTo>
                <a:lnTo>
                  <a:pt x="0" y="127952"/>
                </a:lnTo>
                <a:close/>
              </a:path>
            </a:pathLst>
          </a:custGeom>
          <a:solidFill>
            <a:srgbClr val="FFCB04"/>
          </a:solidFill>
        </p:spPr>
        <p:txBody>
          <a:bodyPr wrap="square" lIns="0" tIns="0" rIns="0" bIns="0" rtlCol="0"/>
          <a:lstStyle/>
          <a:p>
            <a:endParaRPr/>
          </a:p>
        </p:txBody>
      </p:sp>
      <p:sp>
        <p:nvSpPr>
          <p:cNvPr id="14" name="object 15">
            <a:extLst>
              <a:ext uri="{FF2B5EF4-FFF2-40B4-BE49-F238E27FC236}">
                <a16:creationId xmlns:a16="http://schemas.microsoft.com/office/drawing/2014/main" id="{BB53C421-E78C-4C3F-86AB-5BAA66461853}"/>
              </a:ext>
            </a:extLst>
          </p:cNvPr>
          <p:cNvSpPr/>
          <p:nvPr/>
        </p:nvSpPr>
        <p:spPr>
          <a:xfrm>
            <a:off x="10119656" y="3276242"/>
            <a:ext cx="1026160" cy="128270"/>
          </a:xfrm>
          <a:custGeom>
            <a:avLst/>
            <a:gdLst/>
            <a:ahLst/>
            <a:cxnLst/>
            <a:rect l="l" t="t" r="r" b="b"/>
            <a:pathLst>
              <a:path w="1026160" h="128270">
                <a:moveTo>
                  <a:pt x="0" y="127952"/>
                </a:moveTo>
                <a:lnTo>
                  <a:pt x="1025994" y="127952"/>
                </a:lnTo>
                <a:lnTo>
                  <a:pt x="1025994" y="0"/>
                </a:lnTo>
                <a:lnTo>
                  <a:pt x="0" y="0"/>
                </a:lnTo>
                <a:lnTo>
                  <a:pt x="0" y="127952"/>
                </a:lnTo>
                <a:close/>
              </a:path>
            </a:pathLst>
          </a:custGeom>
          <a:solidFill>
            <a:srgbClr val="FFCB04"/>
          </a:solidFill>
        </p:spPr>
        <p:txBody>
          <a:bodyPr wrap="square" lIns="0" tIns="0" rIns="0" bIns="0" rtlCol="0"/>
          <a:lstStyle/>
          <a:p>
            <a:endParaRPr/>
          </a:p>
        </p:txBody>
      </p:sp>
      <p:sp>
        <p:nvSpPr>
          <p:cNvPr id="15" name="object 16">
            <a:extLst>
              <a:ext uri="{FF2B5EF4-FFF2-40B4-BE49-F238E27FC236}">
                <a16:creationId xmlns:a16="http://schemas.microsoft.com/office/drawing/2014/main" id="{63340271-C084-485A-92FA-E463188AB4D9}"/>
              </a:ext>
            </a:extLst>
          </p:cNvPr>
          <p:cNvSpPr/>
          <p:nvPr/>
        </p:nvSpPr>
        <p:spPr>
          <a:xfrm>
            <a:off x="10044065" y="4056746"/>
            <a:ext cx="1101725" cy="128270"/>
          </a:xfrm>
          <a:custGeom>
            <a:avLst/>
            <a:gdLst/>
            <a:ahLst/>
            <a:cxnLst/>
            <a:rect l="l" t="t" r="r" b="b"/>
            <a:pathLst>
              <a:path w="1101725" h="128270">
                <a:moveTo>
                  <a:pt x="0" y="127952"/>
                </a:moveTo>
                <a:lnTo>
                  <a:pt x="1101598" y="127952"/>
                </a:lnTo>
                <a:lnTo>
                  <a:pt x="1101598" y="0"/>
                </a:lnTo>
                <a:lnTo>
                  <a:pt x="0" y="0"/>
                </a:lnTo>
                <a:lnTo>
                  <a:pt x="0" y="127952"/>
                </a:lnTo>
                <a:close/>
              </a:path>
            </a:pathLst>
          </a:custGeom>
          <a:solidFill>
            <a:srgbClr val="FFCB04"/>
          </a:solidFill>
        </p:spPr>
        <p:txBody>
          <a:bodyPr wrap="square" lIns="0" tIns="0" rIns="0" bIns="0" rtlCol="0"/>
          <a:lstStyle/>
          <a:p>
            <a:endParaRPr/>
          </a:p>
        </p:txBody>
      </p:sp>
      <p:sp>
        <p:nvSpPr>
          <p:cNvPr id="16" name="object 17">
            <a:extLst>
              <a:ext uri="{FF2B5EF4-FFF2-40B4-BE49-F238E27FC236}">
                <a16:creationId xmlns:a16="http://schemas.microsoft.com/office/drawing/2014/main" id="{F076A825-C08A-4D6C-A647-73D116D3CD96}"/>
              </a:ext>
            </a:extLst>
          </p:cNvPr>
          <p:cNvSpPr txBox="1"/>
          <p:nvPr/>
        </p:nvSpPr>
        <p:spPr>
          <a:xfrm>
            <a:off x="4495143" y="2286334"/>
            <a:ext cx="1344295" cy="304800"/>
          </a:xfrm>
          <a:prstGeom prst="rect">
            <a:avLst/>
          </a:prstGeom>
        </p:spPr>
        <p:txBody>
          <a:bodyPr vert="horz" wrap="square" lIns="0" tIns="30480" rIns="0" bIns="0" rtlCol="0">
            <a:spAutoFit/>
          </a:bodyPr>
          <a:lstStyle/>
          <a:p>
            <a:pPr marL="12700">
              <a:lnSpc>
                <a:spcPct val="100000"/>
              </a:lnSpc>
              <a:spcBef>
                <a:spcPts val="240"/>
              </a:spcBef>
            </a:pPr>
            <a:r>
              <a:rPr sz="800" spc="55" dirty="0">
                <a:solidFill>
                  <a:srgbClr val="231F20"/>
                </a:solidFill>
                <a:latin typeface="Arial"/>
                <a:cs typeface="Arial"/>
              </a:rPr>
              <a:t>Confapi, </a:t>
            </a:r>
            <a:r>
              <a:rPr sz="800" spc="75" dirty="0">
                <a:solidFill>
                  <a:srgbClr val="231F20"/>
                </a:solidFill>
                <a:latin typeface="Arial"/>
                <a:cs typeface="Arial"/>
              </a:rPr>
              <a:t>the</a:t>
            </a:r>
            <a:r>
              <a:rPr sz="800" spc="15" dirty="0">
                <a:solidFill>
                  <a:srgbClr val="231F20"/>
                </a:solidFill>
                <a:latin typeface="Arial"/>
                <a:cs typeface="Arial"/>
              </a:rPr>
              <a:t> </a:t>
            </a:r>
            <a:r>
              <a:rPr sz="800" spc="65" dirty="0">
                <a:solidFill>
                  <a:srgbClr val="231F20"/>
                </a:solidFill>
                <a:latin typeface="Arial"/>
                <a:cs typeface="Arial"/>
              </a:rPr>
              <a:t>Coordinator</a:t>
            </a:r>
            <a:endParaRPr sz="800">
              <a:latin typeface="Arial"/>
              <a:cs typeface="Arial"/>
            </a:endParaRPr>
          </a:p>
          <a:p>
            <a:pPr marL="420370">
              <a:lnSpc>
                <a:spcPct val="100000"/>
              </a:lnSpc>
              <a:spcBef>
                <a:spcPts val="140"/>
              </a:spcBef>
            </a:pPr>
            <a:r>
              <a:rPr sz="800" spc="75" dirty="0">
                <a:solidFill>
                  <a:srgbClr val="231F20"/>
                </a:solidFill>
                <a:latin typeface="Arial"/>
                <a:cs typeface="Arial"/>
                <a:hlinkClick r:id="rId3"/>
              </a:rPr>
              <a:t>www.confapi.org</a:t>
            </a:r>
            <a:endParaRPr sz="800">
              <a:latin typeface="Arial"/>
              <a:cs typeface="Arial"/>
            </a:endParaRPr>
          </a:p>
        </p:txBody>
      </p:sp>
      <p:sp>
        <p:nvSpPr>
          <p:cNvPr id="17" name="object 18">
            <a:extLst>
              <a:ext uri="{FF2B5EF4-FFF2-40B4-BE49-F238E27FC236}">
                <a16:creationId xmlns:a16="http://schemas.microsoft.com/office/drawing/2014/main" id="{E6ECBE92-DBEC-468B-A7CE-71C69086F7AB}"/>
              </a:ext>
            </a:extLst>
          </p:cNvPr>
          <p:cNvSpPr txBox="1"/>
          <p:nvPr/>
        </p:nvSpPr>
        <p:spPr>
          <a:xfrm>
            <a:off x="4019046" y="3001496"/>
            <a:ext cx="1820545" cy="401320"/>
          </a:xfrm>
          <a:prstGeom prst="rect">
            <a:avLst/>
          </a:prstGeom>
        </p:spPr>
        <p:txBody>
          <a:bodyPr vert="horz" wrap="square" lIns="0" tIns="12700" rIns="0" bIns="0" rtlCol="0">
            <a:spAutoFit/>
          </a:bodyPr>
          <a:lstStyle/>
          <a:p>
            <a:pPr marL="12700">
              <a:lnSpc>
                <a:spcPts val="930"/>
              </a:lnSpc>
              <a:spcBef>
                <a:spcPts val="100"/>
              </a:spcBef>
            </a:pPr>
            <a:r>
              <a:rPr sz="800" spc="60" dirty="0">
                <a:solidFill>
                  <a:srgbClr val="231F20"/>
                </a:solidFill>
                <a:latin typeface="Arial"/>
                <a:cs typeface="Arial"/>
              </a:rPr>
              <a:t>Association </a:t>
            </a:r>
            <a:r>
              <a:rPr sz="800" spc="65" dirty="0">
                <a:solidFill>
                  <a:srgbClr val="231F20"/>
                </a:solidFill>
                <a:latin typeface="Arial"/>
                <a:cs typeface="Arial"/>
              </a:rPr>
              <a:t>of </a:t>
            </a:r>
            <a:r>
              <a:rPr sz="800" spc="55" dirty="0">
                <a:solidFill>
                  <a:srgbClr val="231F20"/>
                </a:solidFill>
                <a:latin typeface="Arial"/>
                <a:cs typeface="Arial"/>
              </a:rPr>
              <a:t>Industries </a:t>
            </a:r>
            <a:r>
              <a:rPr sz="800" spc="65" dirty="0">
                <a:solidFill>
                  <a:srgbClr val="231F20"/>
                </a:solidFill>
                <a:latin typeface="Arial"/>
                <a:cs typeface="Arial"/>
              </a:rPr>
              <a:t>of</a:t>
            </a:r>
            <a:r>
              <a:rPr sz="800" spc="-55" dirty="0">
                <a:solidFill>
                  <a:srgbClr val="231F20"/>
                </a:solidFill>
                <a:latin typeface="Arial"/>
                <a:cs typeface="Arial"/>
              </a:rPr>
              <a:t> </a:t>
            </a:r>
            <a:r>
              <a:rPr sz="800" spc="100" dirty="0">
                <a:solidFill>
                  <a:srgbClr val="231F20"/>
                </a:solidFill>
                <a:latin typeface="Arial"/>
                <a:cs typeface="Arial"/>
              </a:rPr>
              <a:t>Wood</a:t>
            </a:r>
            <a:endParaRPr sz="800">
              <a:latin typeface="Arial"/>
              <a:cs typeface="Arial"/>
            </a:endParaRPr>
          </a:p>
          <a:p>
            <a:pPr marL="617855">
              <a:lnSpc>
                <a:spcPts val="930"/>
              </a:lnSpc>
            </a:pPr>
            <a:r>
              <a:rPr sz="800" spc="75" dirty="0">
                <a:solidFill>
                  <a:srgbClr val="231F20"/>
                </a:solidFill>
                <a:latin typeface="Arial"/>
                <a:cs typeface="Arial"/>
              </a:rPr>
              <a:t>and </a:t>
            </a:r>
            <a:r>
              <a:rPr sz="800" spc="50" dirty="0">
                <a:solidFill>
                  <a:srgbClr val="231F20"/>
                </a:solidFill>
                <a:latin typeface="Arial"/>
                <a:cs typeface="Arial"/>
              </a:rPr>
              <a:t>Furniture</a:t>
            </a:r>
            <a:r>
              <a:rPr sz="800" spc="-45" dirty="0">
                <a:solidFill>
                  <a:srgbClr val="231F20"/>
                </a:solidFill>
                <a:latin typeface="Arial"/>
                <a:cs typeface="Arial"/>
              </a:rPr>
              <a:t> </a:t>
            </a:r>
            <a:r>
              <a:rPr sz="800" spc="60" dirty="0">
                <a:solidFill>
                  <a:srgbClr val="231F20"/>
                </a:solidFill>
                <a:latin typeface="Arial"/>
                <a:cs typeface="Arial"/>
              </a:rPr>
              <a:t>Portugal</a:t>
            </a:r>
            <a:endParaRPr sz="800">
              <a:latin typeface="Arial"/>
              <a:cs typeface="Arial"/>
            </a:endParaRPr>
          </a:p>
          <a:p>
            <a:pPr marL="913765">
              <a:lnSpc>
                <a:spcPct val="100000"/>
              </a:lnSpc>
              <a:spcBef>
                <a:spcPts val="140"/>
              </a:spcBef>
            </a:pPr>
            <a:r>
              <a:rPr sz="800" spc="75" dirty="0">
                <a:solidFill>
                  <a:srgbClr val="231F20"/>
                </a:solidFill>
                <a:latin typeface="Arial"/>
                <a:cs typeface="Arial"/>
              </a:rPr>
              <a:t>https://aimmp.pt</a:t>
            </a:r>
            <a:endParaRPr sz="800">
              <a:latin typeface="Arial"/>
              <a:cs typeface="Arial"/>
            </a:endParaRPr>
          </a:p>
        </p:txBody>
      </p:sp>
      <p:sp>
        <p:nvSpPr>
          <p:cNvPr id="18" name="object 19">
            <a:extLst>
              <a:ext uri="{FF2B5EF4-FFF2-40B4-BE49-F238E27FC236}">
                <a16:creationId xmlns:a16="http://schemas.microsoft.com/office/drawing/2014/main" id="{0FB24CB9-8DD6-42C8-9D9B-DEED6E3D333F}"/>
              </a:ext>
            </a:extLst>
          </p:cNvPr>
          <p:cNvSpPr txBox="1"/>
          <p:nvPr/>
        </p:nvSpPr>
        <p:spPr>
          <a:xfrm>
            <a:off x="4784500" y="3685162"/>
            <a:ext cx="1054735" cy="515620"/>
          </a:xfrm>
          <a:prstGeom prst="rect">
            <a:avLst/>
          </a:prstGeom>
        </p:spPr>
        <p:txBody>
          <a:bodyPr vert="horz" wrap="square" lIns="0" tIns="12700" rIns="0" bIns="0" rtlCol="0">
            <a:spAutoFit/>
          </a:bodyPr>
          <a:lstStyle/>
          <a:p>
            <a:pPr marL="12700">
              <a:lnSpc>
                <a:spcPts val="930"/>
              </a:lnSpc>
              <a:spcBef>
                <a:spcPts val="100"/>
              </a:spcBef>
            </a:pPr>
            <a:r>
              <a:rPr sz="800" spc="55" dirty="0">
                <a:solidFill>
                  <a:srgbClr val="231F20"/>
                </a:solidFill>
                <a:latin typeface="Arial"/>
                <a:cs typeface="Arial"/>
              </a:rPr>
              <a:t>Bulgarian</a:t>
            </a:r>
            <a:r>
              <a:rPr sz="800" spc="-30" dirty="0">
                <a:solidFill>
                  <a:srgbClr val="231F20"/>
                </a:solidFill>
                <a:latin typeface="Arial"/>
                <a:cs typeface="Arial"/>
              </a:rPr>
              <a:t> </a:t>
            </a:r>
            <a:r>
              <a:rPr sz="800" spc="80" dirty="0">
                <a:solidFill>
                  <a:srgbClr val="231F20"/>
                </a:solidFill>
                <a:latin typeface="Arial"/>
                <a:cs typeface="Arial"/>
              </a:rPr>
              <a:t>Chamber</a:t>
            </a:r>
            <a:endParaRPr sz="800">
              <a:latin typeface="Arial"/>
              <a:cs typeface="Arial"/>
            </a:endParaRPr>
          </a:p>
          <a:p>
            <a:pPr marL="384810" marR="5080" indent="-62230">
              <a:lnSpc>
                <a:spcPts val="900"/>
              </a:lnSpc>
              <a:spcBef>
                <a:spcPts val="50"/>
              </a:spcBef>
            </a:pPr>
            <a:r>
              <a:rPr sz="800" spc="65" dirty="0">
                <a:solidFill>
                  <a:srgbClr val="231F20"/>
                </a:solidFill>
                <a:latin typeface="Arial"/>
                <a:cs typeface="Arial"/>
              </a:rPr>
              <a:t>of</a:t>
            </a:r>
            <a:r>
              <a:rPr sz="800" spc="-45" dirty="0">
                <a:solidFill>
                  <a:srgbClr val="231F20"/>
                </a:solidFill>
                <a:latin typeface="Arial"/>
                <a:cs typeface="Arial"/>
              </a:rPr>
              <a:t> </a:t>
            </a:r>
            <a:r>
              <a:rPr sz="800" spc="100" dirty="0">
                <a:solidFill>
                  <a:srgbClr val="231F20"/>
                </a:solidFill>
                <a:latin typeface="Arial"/>
                <a:cs typeface="Arial"/>
              </a:rPr>
              <a:t>commerce  </a:t>
            </a:r>
            <a:r>
              <a:rPr sz="800" spc="75" dirty="0">
                <a:solidFill>
                  <a:srgbClr val="231F20"/>
                </a:solidFill>
                <a:latin typeface="Arial"/>
                <a:cs typeface="Arial"/>
              </a:rPr>
              <a:t>and</a:t>
            </a:r>
            <a:r>
              <a:rPr sz="800" spc="-15" dirty="0">
                <a:solidFill>
                  <a:srgbClr val="231F20"/>
                </a:solidFill>
                <a:latin typeface="Arial"/>
                <a:cs typeface="Arial"/>
              </a:rPr>
              <a:t> </a:t>
            </a:r>
            <a:r>
              <a:rPr sz="800" spc="55" dirty="0">
                <a:solidFill>
                  <a:srgbClr val="231F20"/>
                </a:solidFill>
                <a:latin typeface="Arial"/>
                <a:cs typeface="Arial"/>
              </a:rPr>
              <a:t>industry</a:t>
            </a:r>
            <a:endParaRPr sz="800">
              <a:latin typeface="Arial"/>
              <a:cs typeface="Arial"/>
            </a:endParaRPr>
          </a:p>
          <a:p>
            <a:pPr marL="343535">
              <a:lnSpc>
                <a:spcPct val="100000"/>
              </a:lnSpc>
              <a:spcBef>
                <a:spcPts val="120"/>
              </a:spcBef>
            </a:pPr>
            <a:r>
              <a:rPr sz="800" spc="140" dirty="0">
                <a:solidFill>
                  <a:srgbClr val="231F20"/>
                </a:solidFill>
                <a:latin typeface="Arial"/>
                <a:cs typeface="Arial"/>
                <a:hlinkClick r:id="rId4"/>
              </a:rPr>
              <a:t>ww</a:t>
            </a:r>
            <a:r>
              <a:rPr sz="800" spc="100" dirty="0">
                <a:solidFill>
                  <a:srgbClr val="231F20"/>
                </a:solidFill>
                <a:latin typeface="Arial"/>
                <a:cs typeface="Arial"/>
                <a:hlinkClick r:id="rId4"/>
              </a:rPr>
              <a:t>w</a:t>
            </a:r>
            <a:r>
              <a:rPr sz="800" spc="75" dirty="0">
                <a:solidFill>
                  <a:srgbClr val="231F20"/>
                </a:solidFill>
                <a:latin typeface="Arial"/>
                <a:cs typeface="Arial"/>
                <a:hlinkClick r:id="rId4"/>
              </a:rPr>
              <a:t>.bcci.bg</a:t>
            </a:r>
            <a:endParaRPr sz="800">
              <a:latin typeface="Arial"/>
              <a:cs typeface="Arial"/>
            </a:endParaRPr>
          </a:p>
        </p:txBody>
      </p:sp>
      <p:sp>
        <p:nvSpPr>
          <p:cNvPr id="19" name="object 20">
            <a:extLst>
              <a:ext uri="{FF2B5EF4-FFF2-40B4-BE49-F238E27FC236}">
                <a16:creationId xmlns:a16="http://schemas.microsoft.com/office/drawing/2014/main" id="{1AAF3EFD-D9B6-4147-A0DD-C5D214B30E75}"/>
              </a:ext>
            </a:extLst>
          </p:cNvPr>
          <p:cNvSpPr txBox="1"/>
          <p:nvPr/>
        </p:nvSpPr>
        <p:spPr>
          <a:xfrm>
            <a:off x="9680558" y="2189307"/>
            <a:ext cx="1455420" cy="401320"/>
          </a:xfrm>
          <a:prstGeom prst="rect">
            <a:avLst/>
          </a:prstGeom>
        </p:spPr>
        <p:txBody>
          <a:bodyPr vert="horz" wrap="square" lIns="0" tIns="22860" rIns="0" bIns="0" rtlCol="0">
            <a:spAutoFit/>
          </a:bodyPr>
          <a:lstStyle/>
          <a:p>
            <a:pPr marL="12700" marR="5080" indent="118110">
              <a:lnSpc>
                <a:spcPts val="900"/>
              </a:lnSpc>
              <a:spcBef>
                <a:spcPts val="180"/>
              </a:spcBef>
            </a:pPr>
            <a:r>
              <a:rPr sz="800" spc="75" dirty="0">
                <a:solidFill>
                  <a:srgbClr val="231F20"/>
                </a:solidFill>
                <a:latin typeface="Arial"/>
                <a:cs typeface="Arial"/>
              </a:rPr>
              <a:t>European</a:t>
            </a:r>
            <a:r>
              <a:rPr sz="800" spc="-5" dirty="0">
                <a:solidFill>
                  <a:srgbClr val="231F20"/>
                </a:solidFill>
                <a:latin typeface="Arial"/>
                <a:cs typeface="Arial"/>
              </a:rPr>
              <a:t> </a:t>
            </a:r>
            <a:r>
              <a:rPr sz="800" spc="65" dirty="0">
                <a:solidFill>
                  <a:srgbClr val="231F20"/>
                </a:solidFill>
                <a:latin typeface="Arial"/>
                <a:cs typeface="Arial"/>
              </a:rPr>
              <a:t>Confederation  of </a:t>
            </a:r>
            <a:r>
              <a:rPr sz="800" spc="80" dirty="0">
                <a:solidFill>
                  <a:srgbClr val="231F20"/>
                </a:solidFill>
                <a:latin typeface="Arial"/>
                <a:cs typeface="Arial"/>
              </a:rPr>
              <a:t>Woodworking</a:t>
            </a:r>
            <a:r>
              <a:rPr sz="800" spc="-25" dirty="0">
                <a:solidFill>
                  <a:srgbClr val="231F20"/>
                </a:solidFill>
                <a:latin typeface="Arial"/>
                <a:cs typeface="Arial"/>
              </a:rPr>
              <a:t> </a:t>
            </a:r>
            <a:r>
              <a:rPr sz="800" spc="55" dirty="0">
                <a:solidFill>
                  <a:srgbClr val="231F20"/>
                </a:solidFill>
                <a:latin typeface="Arial"/>
                <a:cs typeface="Arial"/>
              </a:rPr>
              <a:t>Industries</a:t>
            </a:r>
            <a:endParaRPr sz="800">
              <a:latin typeface="Arial"/>
              <a:cs typeface="Arial"/>
            </a:endParaRPr>
          </a:p>
          <a:p>
            <a:pPr marL="497840">
              <a:lnSpc>
                <a:spcPct val="100000"/>
              </a:lnSpc>
              <a:spcBef>
                <a:spcPts val="120"/>
              </a:spcBef>
            </a:pPr>
            <a:r>
              <a:rPr sz="800" spc="75" dirty="0">
                <a:solidFill>
                  <a:srgbClr val="231F20"/>
                </a:solidFill>
                <a:latin typeface="Arial"/>
                <a:cs typeface="Arial"/>
                <a:hlinkClick r:id="rId5"/>
              </a:rPr>
              <a:t>www.cei-bois.org</a:t>
            </a:r>
            <a:endParaRPr sz="800">
              <a:latin typeface="Arial"/>
              <a:cs typeface="Arial"/>
            </a:endParaRPr>
          </a:p>
        </p:txBody>
      </p:sp>
      <p:sp>
        <p:nvSpPr>
          <p:cNvPr id="20" name="object 21">
            <a:extLst>
              <a:ext uri="{FF2B5EF4-FFF2-40B4-BE49-F238E27FC236}">
                <a16:creationId xmlns:a16="http://schemas.microsoft.com/office/drawing/2014/main" id="{52EA36EC-760B-413B-B5FC-024789CFFE7E}"/>
              </a:ext>
            </a:extLst>
          </p:cNvPr>
          <p:cNvSpPr txBox="1"/>
          <p:nvPr/>
        </p:nvSpPr>
        <p:spPr>
          <a:xfrm>
            <a:off x="9477155" y="3091617"/>
            <a:ext cx="1659255" cy="304800"/>
          </a:xfrm>
          <a:prstGeom prst="rect">
            <a:avLst/>
          </a:prstGeom>
        </p:spPr>
        <p:txBody>
          <a:bodyPr vert="horz" wrap="square" lIns="0" tIns="30480" rIns="0" bIns="0" rtlCol="0">
            <a:spAutoFit/>
          </a:bodyPr>
          <a:lstStyle/>
          <a:p>
            <a:pPr marL="12700">
              <a:lnSpc>
                <a:spcPct val="100000"/>
              </a:lnSpc>
              <a:spcBef>
                <a:spcPts val="240"/>
              </a:spcBef>
            </a:pPr>
            <a:r>
              <a:rPr sz="800" spc="60" dirty="0">
                <a:solidFill>
                  <a:srgbClr val="231F20"/>
                </a:solidFill>
                <a:latin typeface="Arial"/>
                <a:cs typeface="Arial"/>
              </a:rPr>
              <a:t>Guglielmo </a:t>
            </a:r>
            <a:r>
              <a:rPr sz="800" spc="50" dirty="0">
                <a:solidFill>
                  <a:srgbClr val="231F20"/>
                </a:solidFill>
                <a:latin typeface="Arial"/>
                <a:cs typeface="Arial"/>
              </a:rPr>
              <a:t>Tagliacarne</a:t>
            </a:r>
            <a:r>
              <a:rPr sz="800" spc="-30" dirty="0">
                <a:solidFill>
                  <a:srgbClr val="231F20"/>
                </a:solidFill>
                <a:latin typeface="Arial"/>
                <a:cs typeface="Arial"/>
              </a:rPr>
              <a:t> </a:t>
            </a:r>
            <a:r>
              <a:rPr sz="800" spc="50" dirty="0">
                <a:solidFill>
                  <a:srgbClr val="231F20"/>
                </a:solidFill>
                <a:latin typeface="Arial"/>
                <a:cs typeface="Arial"/>
              </a:rPr>
              <a:t>Institute</a:t>
            </a:r>
            <a:endParaRPr sz="800">
              <a:latin typeface="Arial"/>
              <a:cs typeface="Arial"/>
            </a:endParaRPr>
          </a:p>
          <a:p>
            <a:pPr marL="657860">
              <a:lnSpc>
                <a:spcPct val="100000"/>
              </a:lnSpc>
              <a:spcBef>
                <a:spcPts val="140"/>
              </a:spcBef>
            </a:pPr>
            <a:r>
              <a:rPr sz="800" spc="140" dirty="0">
                <a:solidFill>
                  <a:srgbClr val="231F20"/>
                </a:solidFill>
                <a:latin typeface="Arial"/>
                <a:cs typeface="Arial"/>
                <a:hlinkClick r:id="rId6"/>
              </a:rPr>
              <a:t>ww</a:t>
            </a:r>
            <a:r>
              <a:rPr sz="800" spc="100" dirty="0">
                <a:solidFill>
                  <a:srgbClr val="231F20"/>
                </a:solidFill>
                <a:latin typeface="Arial"/>
                <a:cs typeface="Arial"/>
                <a:hlinkClick r:id="rId6"/>
              </a:rPr>
              <a:t>w</a:t>
            </a:r>
            <a:r>
              <a:rPr sz="800" spc="50" dirty="0">
                <a:solidFill>
                  <a:srgbClr val="231F20"/>
                </a:solidFill>
                <a:latin typeface="Arial"/>
                <a:cs typeface="Arial"/>
                <a:hlinkClick r:id="rId6"/>
              </a:rPr>
              <a:t>.tagliacarne.it</a:t>
            </a:r>
            <a:endParaRPr sz="800">
              <a:latin typeface="Arial"/>
              <a:cs typeface="Arial"/>
            </a:endParaRPr>
          </a:p>
        </p:txBody>
      </p:sp>
      <p:sp>
        <p:nvSpPr>
          <p:cNvPr id="21" name="object 22">
            <a:extLst>
              <a:ext uri="{FF2B5EF4-FFF2-40B4-BE49-F238E27FC236}">
                <a16:creationId xmlns:a16="http://schemas.microsoft.com/office/drawing/2014/main" id="{C4DEF333-5760-4953-B781-B8E26DF83279}"/>
              </a:ext>
            </a:extLst>
          </p:cNvPr>
          <p:cNvSpPr txBox="1"/>
          <p:nvPr/>
        </p:nvSpPr>
        <p:spPr>
          <a:xfrm>
            <a:off x="10045708" y="3777213"/>
            <a:ext cx="1090295" cy="261620"/>
          </a:xfrm>
          <a:prstGeom prst="rect">
            <a:avLst/>
          </a:prstGeom>
        </p:spPr>
        <p:txBody>
          <a:bodyPr vert="horz" wrap="square" lIns="0" tIns="22860" rIns="0" bIns="0" rtlCol="0">
            <a:spAutoFit/>
          </a:bodyPr>
          <a:lstStyle/>
          <a:p>
            <a:pPr marL="12700" marR="5080" indent="304165">
              <a:lnSpc>
                <a:spcPts val="900"/>
              </a:lnSpc>
              <a:spcBef>
                <a:spcPts val="180"/>
              </a:spcBef>
            </a:pPr>
            <a:r>
              <a:rPr sz="800" spc="60" dirty="0">
                <a:solidFill>
                  <a:srgbClr val="231F20"/>
                </a:solidFill>
                <a:latin typeface="Arial"/>
                <a:cs typeface="Arial"/>
              </a:rPr>
              <a:t>Confederation  </a:t>
            </a:r>
            <a:r>
              <a:rPr sz="800" spc="65" dirty="0">
                <a:solidFill>
                  <a:srgbClr val="231F20"/>
                </a:solidFill>
                <a:latin typeface="Arial"/>
                <a:cs typeface="Arial"/>
              </a:rPr>
              <a:t>of </a:t>
            </a:r>
            <a:r>
              <a:rPr sz="800" spc="75" dirty="0">
                <a:solidFill>
                  <a:srgbClr val="231F20"/>
                </a:solidFill>
                <a:latin typeface="Arial"/>
                <a:cs typeface="Arial"/>
              </a:rPr>
              <a:t>Labour</a:t>
            </a:r>
            <a:r>
              <a:rPr sz="800" spc="-55" dirty="0">
                <a:solidFill>
                  <a:srgbClr val="231F20"/>
                </a:solidFill>
                <a:latin typeface="Arial"/>
                <a:cs typeface="Arial"/>
              </a:rPr>
              <a:t> </a:t>
            </a:r>
            <a:r>
              <a:rPr sz="800" spc="75" dirty="0">
                <a:solidFill>
                  <a:srgbClr val="231F20"/>
                </a:solidFill>
                <a:latin typeface="Arial"/>
                <a:cs typeface="Arial"/>
              </a:rPr>
              <a:t>Podkrepa</a:t>
            </a:r>
            <a:endParaRPr sz="800">
              <a:latin typeface="Arial"/>
              <a:cs typeface="Arial"/>
            </a:endParaRPr>
          </a:p>
        </p:txBody>
      </p:sp>
      <p:sp>
        <p:nvSpPr>
          <p:cNvPr id="22" name="object 23">
            <a:extLst>
              <a:ext uri="{FF2B5EF4-FFF2-40B4-BE49-F238E27FC236}">
                <a16:creationId xmlns:a16="http://schemas.microsoft.com/office/drawing/2014/main" id="{67DF8591-D38D-4843-84A1-0670FA3B0333}"/>
              </a:ext>
            </a:extLst>
          </p:cNvPr>
          <p:cNvSpPr txBox="1"/>
          <p:nvPr/>
        </p:nvSpPr>
        <p:spPr>
          <a:xfrm>
            <a:off x="10055361" y="4031213"/>
            <a:ext cx="1080770" cy="147320"/>
          </a:xfrm>
          <a:prstGeom prst="rect">
            <a:avLst/>
          </a:prstGeom>
        </p:spPr>
        <p:txBody>
          <a:bodyPr vert="horz" wrap="square" lIns="0" tIns="12700" rIns="0" bIns="0" rtlCol="0">
            <a:spAutoFit/>
          </a:bodyPr>
          <a:lstStyle/>
          <a:p>
            <a:pPr marL="12700">
              <a:lnSpc>
                <a:spcPct val="100000"/>
              </a:lnSpc>
              <a:spcBef>
                <a:spcPts val="100"/>
              </a:spcBef>
            </a:pPr>
            <a:r>
              <a:rPr sz="800" spc="75" dirty="0">
                <a:solidFill>
                  <a:srgbClr val="231F20"/>
                </a:solidFill>
                <a:latin typeface="Arial"/>
                <a:cs typeface="Arial"/>
                <a:hlinkClick r:id="rId7"/>
              </a:rPr>
              <a:t>http://podkrepa.org</a:t>
            </a:r>
            <a:endParaRPr sz="800">
              <a:latin typeface="Arial"/>
              <a:cs typeface="Arial"/>
            </a:endParaRPr>
          </a:p>
        </p:txBody>
      </p:sp>
      <p:sp>
        <p:nvSpPr>
          <p:cNvPr id="23" name="object 24">
            <a:extLst>
              <a:ext uri="{FF2B5EF4-FFF2-40B4-BE49-F238E27FC236}">
                <a16:creationId xmlns:a16="http://schemas.microsoft.com/office/drawing/2014/main" id="{247C4080-86A6-4695-95DA-E12C1C6242FD}"/>
              </a:ext>
            </a:extLst>
          </p:cNvPr>
          <p:cNvSpPr/>
          <p:nvPr/>
        </p:nvSpPr>
        <p:spPr>
          <a:xfrm>
            <a:off x="6893259" y="3582706"/>
            <a:ext cx="411337" cy="534339"/>
          </a:xfrm>
          <a:prstGeom prst="rect">
            <a:avLst/>
          </a:prstGeom>
          <a:blipFill>
            <a:blip r:embed="rId8" cstate="print"/>
            <a:stretch>
              <a:fillRect/>
            </a:stretch>
          </a:blipFill>
        </p:spPr>
        <p:txBody>
          <a:bodyPr wrap="square" lIns="0" tIns="0" rIns="0" bIns="0" rtlCol="0"/>
          <a:lstStyle/>
          <a:p>
            <a:endParaRPr/>
          </a:p>
        </p:txBody>
      </p:sp>
      <p:sp>
        <p:nvSpPr>
          <p:cNvPr id="24" name="object 25">
            <a:extLst>
              <a:ext uri="{FF2B5EF4-FFF2-40B4-BE49-F238E27FC236}">
                <a16:creationId xmlns:a16="http://schemas.microsoft.com/office/drawing/2014/main" id="{9FDD1626-E11E-43CD-84B2-EADD892D1ED3}"/>
              </a:ext>
            </a:extLst>
          </p:cNvPr>
          <p:cNvSpPr/>
          <p:nvPr/>
        </p:nvSpPr>
        <p:spPr>
          <a:xfrm>
            <a:off x="1588172" y="3731992"/>
            <a:ext cx="2652126" cy="258825"/>
          </a:xfrm>
          <a:prstGeom prst="rect">
            <a:avLst/>
          </a:prstGeom>
          <a:blipFill>
            <a:blip r:embed="rId9" cstate="print"/>
            <a:stretch>
              <a:fillRect/>
            </a:stretch>
          </a:blipFill>
        </p:spPr>
        <p:txBody>
          <a:bodyPr wrap="square" lIns="0" tIns="0" rIns="0" bIns="0" rtlCol="0"/>
          <a:lstStyle/>
          <a:p>
            <a:endParaRPr/>
          </a:p>
        </p:txBody>
      </p:sp>
      <p:sp>
        <p:nvSpPr>
          <p:cNvPr id="25" name="object 26">
            <a:extLst>
              <a:ext uri="{FF2B5EF4-FFF2-40B4-BE49-F238E27FC236}">
                <a16:creationId xmlns:a16="http://schemas.microsoft.com/office/drawing/2014/main" id="{03CD71DA-8D76-47E8-A2E8-932811F74072}"/>
              </a:ext>
            </a:extLst>
          </p:cNvPr>
          <p:cNvSpPr/>
          <p:nvPr/>
        </p:nvSpPr>
        <p:spPr>
          <a:xfrm>
            <a:off x="1581833" y="2930163"/>
            <a:ext cx="1117931" cy="289993"/>
          </a:xfrm>
          <a:prstGeom prst="rect">
            <a:avLst/>
          </a:prstGeom>
          <a:blipFill>
            <a:blip r:embed="rId10" cstate="print"/>
            <a:stretch>
              <a:fillRect/>
            </a:stretch>
          </a:blipFill>
        </p:spPr>
        <p:txBody>
          <a:bodyPr wrap="square" lIns="0" tIns="0" rIns="0" bIns="0" rtlCol="0"/>
          <a:lstStyle/>
          <a:p>
            <a:endParaRPr/>
          </a:p>
        </p:txBody>
      </p:sp>
      <p:sp>
        <p:nvSpPr>
          <p:cNvPr id="26" name="object 27">
            <a:extLst>
              <a:ext uri="{FF2B5EF4-FFF2-40B4-BE49-F238E27FC236}">
                <a16:creationId xmlns:a16="http://schemas.microsoft.com/office/drawing/2014/main" id="{22B3D012-DD79-44B9-964A-A19CB1659B5B}"/>
              </a:ext>
            </a:extLst>
          </p:cNvPr>
          <p:cNvSpPr/>
          <p:nvPr/>
        </p:nvSpPr>
        <p:spPr>
          <a:xfrm>
            <a:off x="6904540" y="2841749"/>
            <a:ext cx="941513" cy="449736"/>
          </a:xfrm>
          <a:prstGeom prst="rect">
            <a:avLst/>
          </a:prstGeom>
          <a:blipFill>
            <a:blip r:embed="rId11" cstate="print"/>
            <a:stretch>
              <a:fillRect/>
            </a:stretch>
          </a:blipFill>
        </p:spPr>
        <p:txBody>
          <a:bodyPr wrap="square" lIns="0" tIns="0" rIns="0" bIns="0" rtlCol="0"/>
          <a:lstStyle/>
          <a:p>
            <a:endParaRPr/>
          </a:p>
        </p:txBody>
      </p:sp>
      <p:sp>
        <p:nvSpPr>
          <p:cNvPr id="27" name="object 28">
            <a:extLst>
              <a:ext uri="{FF2B5EF4-FFF2-40B4-BE49-F238E27FC236}">
                <a16:creationId xmlns:a16="http://schemas.microsoft.com/office/drawing/2014/main" id="{83771BB4-1D1F-4586-87D6-0C7092058AE7}"/>
              </a:ext>
            </a:extLst>
          </p:cNvPr>
          <p:cNvSpPr/>
          <p:nvPr/>
        </p:nvSpPr>
        <p:spPr>
          <a:xfrm>
            <a:off x="7198676" y="3194499"/>
            <a:ext cx="647700" cy="0"/>
          </a:xfrm>
          <a:custGeom>
            <a:avLst/>
            <a:gdLst/>
            <a:ahLst/>
            <a:cxnLst/>
            <a:rect l="l" t="t" r="r" b="b"/>
            <a:pathLst>
              <a:path w="647700">
                <a:moveTo>
                  <a:pt x="0" y="0"/>
                </a:moveTo>
                <a:lnTo>
                  <a:pt x="647268" y="0"/>
                </a:lnTo>
              </a:path>
            </a:pathLst>
          </a:custGeom>
          <a:ln w="3175">
            <a:solidFill>
              <a:srgbClr val="00AEEF"/>
            </a:solidFill>
          </a:ln>
        </p:spPr>
        <p:txBody>
          <a:bodyPr wrap="square" lIns="0" tIns="0" rIns="0" bIns="0" rtlCol="0"/>
          <a:lstStyle/>
          <a:p>
            <a:endParaRPr/>
          </a:p>
        </p:txBody>
      </p:sp>
      <p:sp>
        <p:nvSpPr>
          <p:cNvPr id="28" name="object 29">
            <a:extLst>
              <a:ext uri="{FF2B5EF4-FFF2-40B4-BE49-F238E27FC236}">
                <a16:creationId xmlns:a16="http://schemas.microsoft.com/office/drawing/2014/main" id="{D0CFEC30-03D6-46F1-8238-C74AB5043A37}"/>
              </a:ext>
            </a:extLst>
          </p:cNvPr>
          <p:cNvSpPr/>
          <p:nvPr/>
        </p:nvSpPr>
        <p:spPr>
          <a:xfrm>
            <a:off x="6895754" y="2066369"/>
            <a:ext cx="209550" cy="368935"/>
          </a:xfrm>
          <a:custGeom>
            <a:avLst/>
            <a:gdLst/>
            <a:ahLst/>
            <a:cxnLst/>
            <a:rect l="l" t="t" r="r" b="b"/>
            <a:pathLst>
              <a:path w="209550" h="368935">
                <a:moveTo>
                  <a:pt x="206921" y="0"/>
                </a:moveTo>
                <a:lnTo>
                  <a:pt x="159994" y="0"/>
                </a:lnTo>
                <a:lnTo>
                  <a:pt x="122540" y="6432"/>
                </a:lnTo>
                <a:lnTo>
                  <a:pt x="85742" y="23551"/>
                </a:lnTo>
                <a:lnTo>
                  <a:pt x="52346" y="51403"/>
                </a:lnTo>
                <a:lnTo>
                  <a:pt x="25094" y="90032"/>
                </a:lnTo>
                <a:lnTo>
                  <a:pt x="6730" y="139485"/>
                </a:lnTo>
                <a:lnTo>
                  <a:pt x="0" y="199809"/>
                </a:lnTo>
                <a:lnTo>
                  <a:pt x="9037" y="256390"/>
                </a:lnTo>
                <a:lnTo>
                  <a:pt x="33000" y="302540"/>
                </a:lnTo>
                <a:lnTo>
                  <a:pt x="67164" y="337162"/>
                </a:lnTo>
                <a:lnTo>
                  <a:pt x="106803" y="359159"/>
                </a:lnTo>
                <a:lnTo>
                  <a:pt x="147193" y="367436"/>
                </a:lnTo>
                <a:lnTo>
                  <a:pt x="202814" y="368731"/>
                </a:lnTo>
                <a:lnTo>
                  <a:pt x="208973" y="368407"/>
                </a:lnTo>
                <a:lnTo>
                  <a:pt x="208343" y="367436"/>
                </a:lnTo>
                <a:lnTo>
                  <a:pt x="208343" y="321398"/>
                </a:lnTo>
                <a:lnTo>
                  <a:pt x="185254" y="321398"/>
                </a:lnTo>
                <a:lnTo>
                  <a:pt x="160595" y="319390"/>
                </a:lnTo>
                <a:lnTo>
                  <a:pt x="125274" y="310033"/>
                </a:lnTo>
                <a:lnTo>
                  <a:pt x="88564" y="288329"/>
                </a:lnTo>
                <a:lnTo>
                  <a:pt x="59738" y="249279"/>
                </a:lnTo>
                <a:lnTo>
                  <a:pt x="48069" y="187883"/>
                </a:lnTo>
                <a:lnTo>
                  <a:pt x="57485" y="130336"/>
                </a:lnTo>
                <a:lnTo>
                  <a:pt x="81462" y="90236"/>
                </a:lnTo>
                <a:lnTo>
                  <a:pt x="113593" y="64906"/>
                </a:lnTo>
                <a:lnTo>
                  <a:pt x="147473" y="51670"/>
                </a:lnTo>
                <a:lnTo>
                  <a:pt x="176695" y="47853"/>
                </a:lnTo>
                <a:lnTo>
                  <a:pt x="206921" y="47853"/>
                </a:lnTo>
                <a:lnTo>
                  <a:pt x="206921" y="0"/>
                </a:lnTo>
                <a:close/>
              </a:path>
            </a:pathLst>
          </a:custGeom>
          <a:solidFill>
            <a:srgbClr val="93D6DE"/>
          </a:solidFill>
        </p:spPr>
        <p:txBody>
          <a:bodyPr wrap="square" lIns="0" tIns="0" rIns="0" bIns="0" rtlCol="0"/>
          <a:lstStyle/>
          <a:p>
            <a:endParaRPr/>
          </a:p>
        </p:txBody>
      </p:sp>
      <p:sp>
        <p:nvSpPr>
          <p:cNvPr id="29" name="object 30">
            <a:extLst>
              <a:ext uri="{FF2B5EF4-FFF2-40B4-BE49-F238E27FC236}">
                <a16:creationId xmlns:a16="http://schemas.microsoft.com/office/drawing/2014/main" id="{09864CD0-3181-456C-A751-84896C10D336}"/>
              </a:ext>
            </a:extLst>
          </p:cNvPr>
          <p:cNvSpPr/>
          <p:nvPr/>
        </p:nvSpPr>
        <p:spPr>
          <a:xfrm>
            <a:off x="6895754" y="2066369"/>
            <a:ext cx="209550" cy="368935"/>
          </a:xfrm>
          <a:custGeom>
            <a:avLst/>
            <a:gdLst/>
            <a:ahLst/>
            <a:cxnLst/>
            <a:rect l="l" t="t" r="r" b="b"/>
            <a:pathLst>
              <a:path w="209550" h="368935">
                <a:moveTo>
                  <a:pt x="208343" y="321398"/>
                </a:moveTo>
                <a:lnTo>
                  <a:pt x="208343" y="367436"/>
                </a:lnTo>
                <a:lnTo>
                  <a:pt x="208973" y="368407"/>
                </a:lnTo>
                <a:lnTo>
                  <a:pt x="202814" y="368731"/>
                </a:lnTo>
                <a:lnTo>
                  <a:pt x="147193" y="367436"/>
                </a:lnTo>
                <a:lnTo>
                  <a:pt x="106803" y="359159"/>
                </a:lnTo>
                <a:lnTo>
                  <a:pt x="67164" y="337162"/>
                </a:lnTo>
                <a:lnTo>
                  <a:pt x="33000" y="302540"/>
                </a:lnTo>
                <a:lnTo>
                  <a:pt x="9037" y="256390"/>
                </a:lnTo>
                <a:lnTo>
                  <a:pt x="0" y="199809"/>
                </a:lnTo>
                <a:lnTo>
                  <a:pt x="6730" y="139485"/>
                </a:lnTo>
                <a:lnTo>
                  <a:pt x="25094" y="90032"/>
                </a:lnTo>
                <a:lnTo>
                  <a:pt x="52346" y="51403"/>
                </a:lnTo>
                <a:lnTo>
                  <a:pt x="85742" y="23551"/>
                </a:lnTo>
                <a:lnTo>
                  <a:pt x="122540" y="6432"/>
                </a:lnTo>
                <a:lnTo>
                  <a:pt x="159994" y="0"/>
                </a:lnTo>
                <a:lnTo>
                  <a:pt x="206921" y="0"/>
                </a:lnTo>
                <a:lnTo>
                  <a:pt x="206921" y="47853"/>
                </a:lnTo>
                <a:lnTo>
                  <a:pt x="176695" y="47853"/>
                </a:lnTo>
                <a:lnTo>
                  <a:pt x="147473" y="51670"/>
                </a:lnTo>
                <a:lnTo>
                  <a:pt x="113593" y="64906"/>
                </a:lnTo>
                <a:lnTo>
                  <a:pt x="81462" y="90236"/>
                </a:lnTo>
                <a:lnTo>
                  <a:pt x="57485" y="130336"/>
                </a:lnTo>
                <a:lnTo>
                  <a:pt x="48069" y="187883"/>
                </a:lnTo>
                <a:lnTo>
                  <a:pt x="59738" y="249279"/>
                </a:lnTo>
                <a:lnTo>
                  <a:pt x="88564" y="288329"/>
                </a:lnTo>
                <a:lnTo>
                  <a:pt x="125274" y="310033"/>
                </a:lnTo>
                <a:lnTo>
                  <a:pt x="160595" y="319390"/>
                </a:lnTo>
                <a:lnTo>
                  <a:pt x="185254" y="321398"/>
                </a:lnTo>
                <a:lnTo>
                  <a:pt x="208343" y="321398"/>
                </a:lnTo>
                <a:close/>
              </a:path>
            </a:pathLst>
          </a:custGeom>
          <a:ln w="4216">
            <a:solidFill>
              <a:srgbClr val="1D7783"/>
            </a:solidFill>
          </a:ln>
        </p:spPr>
        <p:txBody>
          <a:bodyPr wrap="square" lIns="0" tIns="0" rIns="0" bIns="0" rtlCol="0"/>
          <a:lstStyle/>
          <a:p>
            <a:endParaRPr/>
          </a:p>
        </p:txBody>
      </p:sp>
      <p:sp>
        <p:nvSpPr>
          <p:cNvPr id="30" name="object 31">
            <a:extLst>
              <a:ext uri="{FF2B5EF4-FFF2-40B4-BE49-F238E27FC236}">
                <a16:creationId xmlns:a16="http://schemas.microsoft.com/office/drawing/2014/main" id="{BBFB7C9E-E10A-488C-93F4-3D3120DF9EA6}"/>
              </a:ext>
            </a:extLst>
          </p:cNvPr>
          <p:cNvSpPr/>
          <p:nvPr/>
        </p:nvSpPr>
        <p:spPr>
          <a:xfrm>
            <a:off x="7148179" y="2130029"/>
            <a:ext cx="0" cy="304800"/>
          </a:xfrm>
          <a:custGeom>
            <a:avLst/>
            <a:gdLst/>
            <a:ahLst/>
            <a:cxnLst/>
            <a:rect l="l" t="t" r="r" b="b"/>
            <a:pathLst>
              <a:path h="304800">
                <a:moveTo>
                  <a:pt x="0" y="0"/>
                </a:moveTo>
                <a:lnTo>
                  <a:pt x="0" y="304215"/>
                </a:lnTo>
              </a:path>
            </a:pathLst>
          </a:custGeom>
          <a:ln w="50482">
            <a:solidFill>
              <a:srgbClr val="93D6DE"/>
            </a:solidFill>
          </a:ln>
        </p:spPr>
        <p:txBody>
          <a:bodyPr wrap="square" lIns="0" tIns="0" rIns="0" bIns="0" rtlCol="0"/>
          <a:lstStyle/>
          <a:p>
            <a:endParaRPr/>
          </a:p>
        </p:txBody>
      </p:sp>
      <p:sp>
        <p:nvSpPr>
          <p:cNvPr id="31" name="object 32">
            <a:extLst>
              <a:ext uri="{FF2B5EF4-FFF2-40B4-BE49-F238E27FC236}">
                <a16:creationId xmlns:a16="http://schemas.microsoft.com/office/drawing/2014/main" id="{47C3D208-8ED1-41FD-848B-4F6B71062E6D}"/>
              </a:ext>
            </a:extLst>
          </p:cNvPr>
          <p:cNvSpPr/>
          <p:nvPr/>
        </p:nvSpPr>
        <p:spPr>
          <a:xfrm>
            <a:off x="7122938" y="2130029"/>
            <a:ext cx="50800" cy="304800"/>
          </a:xfrm>
          <a:custGeom>
            <a:avLst/>
            <a:gdLst/>
            <a:ahLst/>
            <a:cxnLst/>
            <a:rect l="l" t="t" r="r" b="b"/>
            <a:pathLst>
              <a:path w="50800" h="304800">
                <a:moveTo>
                  <a:pt x="50482" y="304215"/>
                </a:moveTo>
                <a:lnTo>
                  <a:pt x="0" y="304215"/>
                </a:lnTo>
                <a:lnTo>
                  <a:pt x="0" y="0"/>
                </a:lnTo>
                <a:lnTo>
                  <a:pt x="50482" y="0"/>
                </a:lnTo>
                <a:lnTo>
                  <a:pt x="50482" y="304215"/>
                </a:lnTo>
                <a:close/>
              </a:path>
            </a:pathLst>
          </a:custGeom>
          <a:ln w="4216">
            <a:solidFill>
              <a:srgbClr val="1D7783"/>
            </a:solidFill>
          </a:ln>
        </p:spPr>
        <p:txBody>
          <a:bodyPr wrap="square" lIns="0" tIns="0" rIns="0" bIns="0" rtlCol="0"/>
          <a:lstStyle/>
          <a:p>
            <a:endParaRPr/>
          </a:p>
        </p:txBody>
      </p:sp>
      <p:sp>
        <p:nvSpPr>
          <p:cNvPr id="32" name="object 33">
            <a:extLst>
              <a:ext uri="{FF2B5EF4-FFF2-40B4-BE49-F238E27FC236}">
                <a16:creationId xmlns:a16="http://schemas.microsoft.com/office/drawing/2014/main" id="{6AD5DEA6-D73A-475B-8A0C-8EFE9BCCD0FC}"/>
              </a:ext>
            </a:extLst>
          </p:cNvPr>
          <p:cNvSpPr/>
          <p:nvPr/>
        </p:nvSpPr>
        <p:spPr>
          <a:xfrm>
            <a:off x="6963408" y="2064713"/>
            <a:ext cx="212120" cy="305183"/>
          </a:xfrm>
          <a:prstGeom prst="rect">
            <a:avLst/>
          </a:prstGeom>
          <a:blipFill>
            <a:blip r:embed="rId12" cstate="print"/>
            <a:stretch>
              <a:fillRect/>
            </a:stretch>
          </a:blipFill>
        </p:spPr>
        <p:txBody>
          <a:bodyPr wrap="square" lIns="0" tIns="0" rIns="0" bIns="0" rtlCol="0"/>
          <a:lstStyle/>
          <a:p>
            <a:endParaRPr/>
          </a:p>
        </p:txBody>
      </p:sp>
      <p:sp>
        <p:nvSpPr>
          <p:cNvPr id="33" name="object 34">
            <a:extLst>
              <a:ext uri="{FF2B5EF4-FFF2-40B4-BE49-F238E27FC236}">
                <a16:creationId xmlns:a16="http://schemas.microsoft.com/office/drawing/2014/main" id="{159D6A0A-B146-4527-B3A8-2F1262FF9B99}"/>
              </a:ext>
            </a:extLst>
          </p:cNvPr>
          <p:cNvSpPr/>
          <p:nvPr/>
        </p:nvSpPr>
        <p:spPr>
          <a:xfrm>
            <a:off x="7196544" y="2066366"/>
            <a:ext cx="149860" cy="366395"/>
          </a:xfrm>
          <a:custGeom>
            <a:avLst/>
            <a:gdLst/>
            <a:ahLst/>
            <a:cxnLst/>
            <a:rect l="l" t="t" r="r" b="b"/>
            <a:pathLst>
              <a:path w="149859" h="366395">
                <a:moveTo>
                  <a:pt x="0" y="0"/>
                </a:moveTo>
                <a:lnTo>
                  <a:pt x="0" y="366191"/>
                </a:lnTo>
                <a:lnTo>
                  <a:pt x="87452" y="366191"/>
                </a:lnTo>
                <a:lnTo>
                  <a:pt x="107619" y="360169"/>
                </a:lnTo>
                <a:lnTo>
                  <a:pt x="127717" y="342014"/>
                </a:lnTo>
                <a:lnTo>
                  <a:pt x="142214" y="313435"/>
                </a:lnTo>
                <a:lnTo>
                  <a:pt x="56769" y="313435"/>
                </a:lnTo>
                <a:lnTo>
                  <a:pt x="56769" y="211150"/>
                </a:lnTo>
                <a:lnTo>
                  <a:pt x="133507" y="211150"/>
                </a:lnTo>
                <a:lnTo>
                  <a:pt x="129406" y="203719"/>
                </a:lnTo>
                <a:lnTo>
                  <a:pt x="115720" y="191185"/>
                </a:lnTo>
                <a:lnTo>
                  <a:pt x="109499" y="187718"/>
                </a:lnTo>
                <a:lnTo>
                  <a:pt x="130461" y="174739"/>
                </a:lnTo>
                <a:lnTo>
                  <a:pt x="141225" y="161228"/>
                </a:lnTo>
                <a:lnTo>
                  <a:pt x="141869" y="157606"/>
                </a:lnTo>
                <a:lnTo>
                  <a:pt x="56769" y="157606"/>
                </a:lnTo>
                <a:lnTo>
                  <a:pt x="56769" y="66738"/>
                </a:lnTo>
                <a:lnTo>
                  <a:pt x="140300" y="66738"/>
                </a:lnTo>
                <a:lnTo>
                  <a:pt x="138447" y="55600"/>
                </a:lnTo>
                <a:lnTo>
                  <a:pt x="120338" y="24788"/>
                </a:lnTo>
                <a:lnTo>
                  <a:pt x="97162" y="6643"/>
                </a:lnTo>
                <a:lnTo>
                  <a:pt x="74650" y="698"/>
                </a:lnTo>
                <a:lnTo>
                  <a:pt x="0" y="0"/>
                </a:lnTo>
                <a:close/>
              </a:path>
              <a:path w="149859" h="366395">
                <a:moveTo>
                  <a:pt x="133507" y="211150"/>
                </a:moveTo>
                <a:lnTo>
                  <a:pt x="67373" y="211150"/>
                </a:lnTo>
                <a:lnTo>
                  <a:pt x="73159" y="212564"/>
                </a:lnTo>
                <a:lnTo>
                  <a:pt x="81840" y="219122"/>
                </a:lnTo>
                <a:lnTo>
                  <a:pt x="89742" y="234295"/>
                </a:lnTo>
                <a:lnTo>
                  <a:pt x="93192" y="261556"/>
                </a:lnTo>
                <a:lnTo>
                  <a:pt x="90001" y="288977"/>
                </a:lnTo>
                <a:lnTo>
                  <a:pt x="82530" y="304490"/>
                </a:lnTo>
                <a:lnTo>
                  <a:pt x="73936" y="311385"/>
                </a:lnTo>
                <a:lnTo>
                  <a:pt x="67373" y="312953"/>
                </a:lnTo>
                <a:lnTo>
                  <a:pt x="61379" y="312953"/>
                </a:lnTo>
                <a:lnTo>
                  <a:pt x="56769" y="313435"/>
                </a:lnTo>
                <a:lnTo>
                  <a:pt x="142214" y="313435"/>
                </a:lnTo>
                <a:lnTo>
                  <a:pt x="143148" y="311595"/>
                </a:lnTo>
                <a:lnTo>
                  <a:pt x="149313" y="268782"/>
                </a:lnTo>
                <a:lnTo>
                  <a:pt x="143092" y="228518"/>
                </a:lnTo>
                <a:lnTo>
                  <a:pt x="133507" y="211150"/>
                </a:lnTo>
                <a:close/>
              </a:path>
              <a:path w="149859" h="366395">
                <a:moveTo>
                  <a:pt x="140300" y="66738"/>
                </a:moveTo>
                <a:lnTo>
                  <a:pt x="66865" y="66738"/>
                </a:lnTo>
                <a:lnTo>
                  <a:pt x="72371" y="67993"/>
                </a:lnTo>
                <a:lnTo>
                  <a:pt x="80633" y="73815"/>
                </a:lnTo>
                <a:lnTo>
                  <a:pt x="88155" y="87291"/>
                </a:lnTo>
                <a:lnTo>
                  <a:pt x="91440" y="111505"/>
                </a:lnTo>
                <a:lnTo>
                  <a:pt x="88402" y="135865"/>
                </a:lnTo>
                <a:lnTo>
                  <a:pt x="81291" y="149645"/>
                </a:lnTo>
                <a:lnTo>
                  <a:pt x="73110" y="155770"/>
                </a:lnTo>
                <a:lnTo>
                  <a:pt x="66865" y="157162"/>
                </a:lnTo>
                <a:lnTo>
                  <a:pt x="61163" y="157162"/>
                </a:lnTo>
                <a:lnTo>
                  <a:pt x="56769" y="157606"/>
                </a:lnTo>
                <a:lnTo>
                  <a:pt x="141869" y="157606"/>
                </a:lnTo>
                <a:lnTo>
                  <a:pt x="145191" y="138917"/>
                </a:lnTo>
                <a:lnTo>
                  <a:pt x="145757" y="99542"/>
                </a:lnTo>
                <a:lnTo>
                  <a:pt x="140300" y="66738"/>
                </a:lnTo>
                <a:close/>
              </a:path>
            </a:pathLst>
          </a:custGeom>
          <a:solidFill>
            <a:srgbClr val="93D6DE"/>
          </a:solidFill>
        </p:spPr>
        <p:txBody>
          <a:bodyPr wrap="square" lIns="0" tIns="0" rIns="0" bIns="0" rtlCol="0"/>
          <a:lstStyle/>
          <a:p>
            <a:endParaRPr/>
          </a:p>
        </p:txBody>
      </p:sp>
      <p:sp>
        <p:nvSpPr>
          <p:cNvPr id="34" name="object 35">
            <a:extLst>
              <a:ext uri="{FF2B5EF4-FFF2-40B4-BE49-F238E27FC236}">
                <a16:creationId xmlns:a16="http://schemas.microsoft.com/office/drawing/2014/main" id="{52C63CC5-7410-4E98-9EB9-BDC417736CEA}"/>
              </a:ext>
            </a:extLst>
          </p:cNvPr>
          <p:cNvSpPr/>
          <p:nvPr/>
        </p:nvSpPr>
        <p:spPr>
          <a:xfrm>
            <a:off x="7253312" y="2277516"/>
            <a:ext cx="36830" cy="102870"/>
          </a:xfrm>
          <a:custGeom>
            <a:avLst/>
            <a:gdLst/>
            <a:ahLst/>
            <a:cxnLst/>
            <a:rect l="l" t="t" r="r" b="b"/>
            <a:pathLst>
              <a:path w="36830" h="102870">
                <a:moveTo>
                  <a:pt x="10604" y="101803"/>
                </a:moveTo>
                <a:lnTo>
                  <a:pt x="4610" y="101803"/>
                </a:lnTo>
                <a:lnTo>
                  <a:pt x="0" y="102285"/>
                </a:lnTo>
                <a:lnTo>
                  <a:pt x="0" y="0"/>
                </a:lnTo>
                <a:lnTo>
                  <a:pt x="10604" y="0"/>
                </a:lnTo>
                <a:lnTo>
                  <a:pt x="16390" y="1414"/>
                </a:lnTo>
                <a:lnTo>
                  <a:pt x="25071" y="7972"/>
                </a:lnTo>
                <a:lnTo>
                  <a:pt x="32973" y="23145"/>
                </a:lnTo>
                <a:lnTo>
                  <a:pt x="36423" y="50406"/>
                </a:lnTo>
                <a:lnTo>
                  <a:pt x="33232" y="77826"/>
                </a:lnTo>
                <a:lnTo>
                  <a:pt x="25761" y="93340"/>
                </a:lnTo>
                <a:lnTo>
                  <a:pt x="17167" y="100235"/>
                </a:lnTo>
                <a:lnTo>
                  <a:pt x="10604" y="101803"/>
                </a:lnTo>
                <a:close/>
              </a:path>
            </a:pathLst>
          </a:custGeom>
          <a:ln w="4216">
            <a:solidFill>
              <a:srgbClr val="1D7783"/>
            </a:solidFill>
          </a:ln>
        </p:spPr>
        <p:txBody>
          <a:bodyPr wrap="square" lIns="0" tIns="0" rIns="0" bIns="0" rtlCol="0"/>
          <a:lstStyle/>
          <a:p>
            <a:endParaRPr/>
          </a:p>
        </p:txBody>
      </p:sp>
      <p:sp>
        <p:nvSpPr>
          <p:cNvPr id="35" name="object 36">
            <a:extLst>
              <a:ext uri="{FF2B5EF4-FFF2-40B4-BE49-F238E27FC236}">
                <a16:creationId xmlns:a16="http://schemas.microsoft.com/office/drawing/2014/main" id="{EE7AC1CD-AC44-467C-8912-727566203492}"/>
              </a:ext>
            </a:extLst>
          </p:cNvPr>
          <p:cNvSpPr/>
          <p:nvPr/>
        </p:nvSpPr>
        <p:spPr>
          <a:xfrm>
            <a:off x="7253312" y="2133104"/>
            <a:ext cx="34925" cy="91440"/>
          </a:xfrm>
          <a:custGeom>
            <a:avLst/>
            <a:gdLst/>
            <a:ahLst/>
            <a:cxnLst/>
            <a:rect l="l" t="t" r="r" b="b"/>
            <a:pathLst>
              <a:path w="34925" h="91439">
                <a:moveTo>
                  <a:pt x="0" y="0"/>
                </a:moveTo>
                <a:lnTo>
                  <a:pt x="10096" y="0"/>
                </a:lnTo>
                <a:lnTo>
                  <a:pt x="15602" y="1254"/>
                </a:lnTo>
                <a:lnTo>
                  <a:pt x="23864" y="7077"/>
                </a:lnTo>
                <a:lnTo>
                  <a:pt x="31386" y="20552"/>
                </a:lnTo>
                <a:lnTo>
                  <a:pt x="34670" y="44767"/>
                </a:lnTo>
                <a:lnTo>
                  <a:pt x="31633" y="69126"/>
                </a:lnTo>
                <a:lnTo>
                  <a:pt x="24522" y="82907"/>
                </a:lnTo>
                <a:lnTo>
                  <a:pt x="16341" y="89031"/>
                </a:lnTo>
                <a:lnTo>
                  <a:pt x="10096" y="90423"/>
                </a:lnTo>
                <a:lnTo>
                  <a:pt x="4394" y="90423"/>
                </a:lnTo>
                <a:lnTo>
                  <a:pt x="0" y="90868"/>
                </a:lnTo>
                <a:lnTo>
                  <a:pt x="0" y="0"/>
                </a:lnTo>
                <a:close/>
              </a:path>
            </a:pathLst>
          </a:custGeom>
          <a:ln w="4216">
            <a:solidFill>
              <a:srgbClr val="1D7783"/>
            </a:solidFill>
          </a:ln>
        </p:spPr>
        <p:txBody>
          <a:bodyPr wrap="square" lIns="0" tIns="0" rIns="0" bIns="0" rtlCol="0"/>
          <a:lstStyle/>
          <a:p>
            <a:endParaRPr/>
          </a:p>
        </p:txBody>
      </p:sp>
      <p:sp>
        <p:nvSpPr>
          <p:cNvPr id="36" name="object 37">
            <a:extLst>
              <a:ext uri="{FF2B5EF4-FFF2-40B4-BE49-F238E27FC236}">
                <a16:creationId xmlns:a16="http://schemas.microsoft.com/office/drawing/2014/main" id="{0F8CCD4F-39A6-4346-A5D4-78B953B4DE9F}"/>
              </a:ext>
            </a:extLst>
          </p:cNvPr>
          <p:cNvSpPr/>
          <p:nvPr/>
        </p:nvSpPr>
        <p:spPr>
          <a:xfrm>
            <a:off x="7196544" y="2066366"/>
            <a:ext cx="149860" cy="366395"/>
          </a:xfrm>
          <a:custGeom>
            <a:avLst/>
            <a:gdLst/>
            <a:ahLst/>
            <a:cxnLst/>
            <a:rect l="l" t="t" r="r" b="b"/>
            <a:pathLst>
              <a:path w="149859" h="366395">
                <a:moveTo>
                  <a:pt x="109499" y="187718"/>
                </a:moveTo>
                <a:lnTo>
                  <a:pt x="130461" y="174739"/>
                </a:lnTo>
                <a:lnTo>
                  <a:pt x="141225" y="161228"/>
                </a:lnTo>
                <a:lnTo>
                  <a:pt x="145191" y="138917"/>
                </a:lnTo>
                <a:lnTo>
                  <a:pt x="145757" y="99542"/>
                </a:lnTo>
                <a:lnTo>
                  <a:pt x="138447" y="55600"/>
                </a:lnTo>
                <a:lnTo>
                  <a:pt x="120338" y="24788"/>
                </a:lnTo>
                <a:lnTo>
                  <a:pt x="97162" y="6643"/>
                </a:lnTo>
                <a:lnTo>
                  <a:pt x="74650" y="698"/>
                </a:lnTo>
                <a:lnTo>
                  <a:pt x="51590" y="589"/>
                </a:lnTo>
                <a:lnTo>
                  <a:pt x="27195" y="349"/>
                </a:lnTo>
                <a:lnTo>
                  <a:pt x="7865" y="109"/>
                </a:lnTo>
                <a:lnTo>
                  <a:pt x="0" y="0"/>
                </a:lnTo>
                <a:lnTo>
                  <a:pt x="0" y="366191"/>
                </a:lnTo>
                <a:lnTo>
                  <a:pt x="87452" y="366191"/>
                </a:lnTo>
                <a:lnTo>
                  <a:pt x="107619" y="360169"/>
                </a:lnTo>
                <a:lnTo>
                  <a:pt x="127717" y="342014"/>
                </a:lnTo>
                <a:lnTo>
                  <a:pt x="143148" y="311595"/>
                </a:lnTo>
                <a:lnTo>
                  <a:pt x="149313" y="268782"/>
                </a:lnTo>
                <a:lnTo>
                  <a:pt x="143092" y="228518"/>
                </a:lnTo>
                <a:lnTo>
                  <a:pt x="129406" y="203719"/>
                </a:lnTo>
                <a:lnTo>
                  <a:pt x="115720" y="191185"/>
                </a:lnTo>
                <a:lnTo>
                  <a:pt x="109499" y="187718"/>
                </a:lnTo>
                <a:close/>
              </a:path>
            </a:pathLst>
          </a:custGeom>
          <a:ln w="4216">
            <a:solidFill>
              <a:srgbClr val="1D7783"/>
            </a:solidFill>
          </a:ln>
        </p:spPr>
        <p:txBody>
          <a:bodyPr wrap="square" lIns="0" tIns="0" rIns="0" bIns="0" rtlCol="0"/>
          <a:lstStyle/>
          <a:p>
            <a:endParaRPr/>
          </a:p>
        </p:txBody>
      </p:sp>
    </p:spTree>
    <p:extLst>
      <p:ext uri="{BB962C8B-B14F-4D97-AF65-F5344CB8AC3E}">
        <p14:creationId xmlns:p14="http://schemas.microsoft.com/office/powerpoint/2010/main" val="50678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370C04-5ED2-4454-98A7-1285A7F29CEA}"/>
              </a:ext>
            </a:extLst>
          </p:cNvPr>
          <p:cNvSpPr>
            <a:spLocks noGrp="1"/>
          </p:cNvSpPr>
          <p:nvPr>
            <p:ph type="ctrTitle"/>
          </p:nvPr>
        </p:nvSpPr>
        <p:spPr>
          <a:xfrm>
            <a:off x="1577130" y="1820486"/>
            <a:ext cx="10444615" cy="3217027"/>
          </a:xfrm>
        </p:spPr>
        <p:txBody>
          <a:bodyPr>
            <a:normAutofit fontScale="90000"/>
          </a:bodyPr>
          <a:lstStyle/>
          <a:p>
            <a:br>
              <a:rPr lang="it-IT" sz="2400" b="1" dirty="0">
                <a:solidFill>
                  <a:schemeClr val="accent2"/>
                </a:solidFill>
                <a:latin typeface="Calibri" panose="020F0502020204030204" pitchFamily="34" charset="0"/>
                <a:cs typeface="Calibri" panose="020F0502020204030204" pitchFamily="34" charset="0"/>
              </a:rPr>
            </a:br>
            <a:br>
              <a:rPr lang="it-IT" sz="2400" b="1" dirty="0">
                <a:solidFill>
                  <a:schemeClr val="accent2"/>
                </a:solidFill>
                <a:latin typeface="Calibri" panose="020F0502020204030204" pitchFamily="34" charset="0"/>
                <a:cs typeface="Calibri" panose="020F0502020204030204" pitchFamily="34" charset="0"/>
              </a:rPr>
            </a:br>
            <a:br>
              <a:rPr lang="it-IT" sz="2400" b="1" dirty="0">
                <a:solidFill>
                  <a:schemeClr val="accent2"/>
                </a:solidFill>
                <a:latin typeface="Calibri" panose="020F0502020204030204" pitchFamily="34" charset="0"/>
                <a:cs typeface="Calibri" panose="020F0502020204030204" pitchFamily="34" charset="0"/>
              </a:rPr>
            </a:br>
            <a:br>
              <a:rPr lang="it-IT" sz="2400" b="1" dirty="0">
                <a:solidFill>
                  <a:schemeClr val="accent2"/>
                </a:solidFill>
                <a:latin typeface="Calibri" panose="020F0502020204030204" pitchFamily="34" charset="0"/>
                <a:cs typeface="Calibri" panose="020F0502020204030204" pitchFamily="34" charset="0"/>
              </a:rPr>
            </a:br>
            <a:r>
              <a:rPr lang="it-IT" sz="2400" b="1" dirty="0">
                <a:solidFill>
                  <a:schemeClr val="accent2"/>
                </a:solidFill>
                <a:latin typeface="Calibri" panose="020F0502020204030204" pitchFamily="34" charset="0"/>
                <a:cs typeface="Calibri" panose="020F0502020204030204" pitchFamily="34" charset="0"/>
              </a:rPr>
              <a:t>The project strategy and </a:t>
            </a:r>
            <a:r>
              <a:rPr lang="it-IT" sz="2400" b="1" dirty="0" err="1">
                <a:solidFill>
                  <a:schemeClr val="accent2"/>
                </a:solidFill>
                <a:latin typeface="Calibri" panose="020F0502020204030204" pitchFamily="34" charset="0"/>
                <a:cs typeface="Calibri" panose="020F0502020204030204" pitchFamily="34" charset="0"/>
              </a:rPr>
              <a:t>objective</a:t>
            </a:r>
            <a:r>
              <a:rPr lang="it-IT" sz="2400" b="1" dirty="0">
                <a:solidFill>
                  <a:schemeClr val="accent2"/>
                </a:solidFill>
                <a:latin typeface="Calibri" panose="020F0502020204030204" pitchFamily="34" charset="0"/>
                <a:cs typeface="Calibri" panose="020F0502020204030204" pitchFamily="34" charset="0"/>
              </a:rPr>
              <a:t>:</a:t>
            </a:r>
            <a:br>
              <a:rPr lang="it-IT" sz="2400" b="1" dirty="0">
                <a:latin typeface="Calibri" panose="020F0502020204030204" pitchFamily="34" charset="0"/>
                <a:cs typeface="Calibri" panose="020F0502020204030204" pitchFamily="34" charset="0"/>
              </a:rPr>
            </a:br>
            <a:br>
              <a:rPr lang="it-IT" sz="2400" b="1" dirty="0">
                <a:latin typeface="Calibri" panose="020F0502020204030204" pitchFamily="34" charset="0"/>
                <a:cs typeface="Calibri" panose="020F0502020204030204" pitchFamily="34" charset="0"/>
              </a:rPr>
            </a:br>
            <a:r>
              <a:rPr lang="en-GB" sz="2400" b="1" dirty="0">
                <a:solidFill>
                  <a:schemeClr val="accent1"/>
                </a:solidFill>
                <a:latin typeface="Calibri" panose="020F0502020204030204" pitchFamily="34" charset="0"/>
                <a:cs typeface="Calibri" panose="020F0502020204030204" pitchFamily="34" charset="0"/>
              </a:rPr>
              <a:t>The project originates from the awareness of development of bio economy as a challenge for EU companies which have to innovate to adapt their production to the change of the economy and the climate. </a:t>
            </a:r>
            <a:br>
              <a:rPr lang="en-GB" sz="2400" b="1" dirty="0">
                <a:solidFill>
                  <a:schemeClr val="accent1"/>
                </a:solidFill>
                <a:latin typeface="Calibri" panose="020F0502020204030204" pitchFamily="34" charset="0"/>
                <a:cs typeface="Calibri" panose="020F0502020204030204" pitchFamily="34" charset="0"/>
              </a:rPr>
            </a:br>
            <a:r>
              <a:rPr lang="en-GB" sz="2400" b="1" dirty="0">
                <a:solidFill>
                  <a:schemeClr val="accent1"/>
                </a:solidFill>
                <a:latin typeface="Calibri" panose="020F0502020204030204" pitchFamily="34" charset="0"/>
                <a:cs typeface="Calibri" panose="020F0502020204030204" pitchFamily="34" charset="0"/>
              </a:rPr>
              <a:t>In this perspective, the project aims at:</a:t>
            </a:r>
            <a:br>
              <a:rPr lang="it-IT" sz="2400" b="1" dirty="0">
                <a:solidFill>
                  <a:schemeClr val="accent1"/>
                </a:solidFill>
                <a:latin typeface="Calibri" panose="020F0502020204030204" pitchFamily="34" charset="0"/>
                <a:cs typeface="Calibri" panose="020F0502020204030204" pitchFamily="34" charset="0"/>
              </a:rPr>
            </a:br>
            <a:r>
              <a:rPr lang="en-GB" sz="2400" b="1" dirty="0">
                <a:solidFill>
                  <a:schemeClr val="accent1"/>
                </a:solidFill>
                <a:latin typeface="Calibri" panose="020F0502020204030204" pitchFamily="34" charset="0"/>
                <a:cs typeface="Calibri" panose="020F0502020204030204" pitchFamily="34" charset="0"/>
              </a:rPr>
              <a:t>responding through the strengthening of the social dialogue to a reorganization of production and management in the wood sector, which goes towards a sustainable economy in the labour market</a:t>
            </a:r>
            <a:r>
              <a:rPr lang="en-GB" sz="1400" b="1" dirty="0">
                <a:solidFill>
                  <a:schemeClr val="accent1"/>
                </a:solidFill>
                <a:latin typeface="Calibri" panose="020F0502020204030204" pitchFamily="34" charset="0"/>
                <a:cs typeface="Calibri" panose="020F0502020204030204" pitchFamily="34" charset="0"/>
              </a:rPr>
              <a:t>.  </a:t>
            </a:r>
            <a:br>
              <a:rPr lang="en-GB" sz="1400" b="1" dirty="0">
                <a:solidFill>
                  <a:schemeClr val="accent1"/>
                </a:solidFill>
                <a:latin typeface="Calibri" panose="020F0502020204030204" pitchFamily="34" charset="0"/>
                <a:cs typeface="Calibri" panose="020F0502020204030204" pitchFamily="34" charset="0"/>
              </a:rPr>
            </a:br>
            <a:endParaRPr lang="it-IT" sz="1400" b="1" dirty="0">
              <a:solidFill>
                <a:schemeClr val="accent1"/>
              </a:solidFill>
              <a:latin typeface="Calibri" panose="020F0502020204030204" pitchFamily="34" charset="0"/>
              <a:cs typeface="Calibri" panose="020F0502020204030204" pitchFamily="34" charset="0"/>
            </a:endParaRPr>
          </a:p>
        </p:txBody>
      </p:sp>
      <p:sp>
        <p:nvSpPr>
          <p:cNvPr id="3" name="Sottotitolo 2">
            <a:extLst>
              <a:ext uri="{FF2B5EF4-FFF2-40B4-BE49-F238E27FC236}">
                <a16:creationId xmlns:a16="http://schemas.microsoft.com/office/drawing/2014/main" id="{EA921ADC-EE29-49FE-A0A7-F2B7B1ADF684}"/>
              </a:ext>
            </a:extLst>
          </p:cNvPr>
          <p:cNvSpPr>
            <a:spLocks noGrp="1"/>
          </p:cNvSpPr>
          <p:nvPr>
            <p:ph type="subTitle" idx="1"/>
          </p:nvPr>
        </p:nvSpPr>
        <p:spPr>
          <a:xfrm flipV="1">
            <a:off x="2589213" y="6244046"/>
            <a:ext cx="8915399" cy="45719"/>
          </a:xfrm>
        </p:spPr>
        <p:txBody>
          <a:bodyPr>
            <a:normAutofit fontScale="25000" lnSpcReduction="20000"/>
          </a:bodyPr>
          <a:lstStyle/>
          <a:p>
            <a:endParaRPr lang="it-IT" dirty="0"/>
          </a:p>
        </p:txBody>
      </p:sp>
    </p:spTree>
    <p:extLst>
      <p:ext uri="{BB962C8B-B14F-4D97-AF65-F5344CB8AC3E}">
        <p14:creationId xmlns:p14="http://schemas.microsoft.com/office/powerpoint/2010/main" val="160856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C183CC-60D3-40A7-85F6-E65ED43814F8}"/>
              </a:ext>
            </a:extLst>
          </p:cNvPr>
          <p:cNvSpPr>
            <a:spLocks noGrp="1"/>
          </p:cNvSpPr>
          <p:nvPr>
            <p:ph type="ctrTitle"/>
          </p:nvPr>
        </p:nvSpPr>
        <p:spPr>
          <a:xfrm>
            <a:off x="2323750" y="1484851"/>
            <a:ext cx="9180863" cy="3895223"/>
          </a:xfrm>
        </p:spPr>
        <p:txBody>
          <a:bodyPr>
            <a:normAutofit/>
          </a:bodyPr>
          <a:lstStyle/>
          <a:p>
            <a:r>
              <a:rPr lang="en-GB" sz="2200" b="1" dirty="0">
                <a:solidFill>
                  <a:schemeClr val="accent1"/>
                </a:solidFill>
                <a:latin typeface="Calibri" panose="020F0502020204030204" pitchFamily="34" charset="0"/>
                <a:cs typeface="Calibri" panose="020F0502020204030204" pitchFamily="34" charset="0"/>
              </a:rPr>
              <a:t>To achieve this objective the project will foresee the following actions: </a:t>
            </a:r>
            <a:br>
              <a:rPr lang="it-IT" sz="2200" b="1" dirty="0">
                <a:solidFill>
                  <a:schemeClr val="accent1"/>
                </a:solidFill>
                <a:latin typeface="Calibri" panose="020F0502020204030204" pitchFamily="34" charset="0"/>
                <a:cs typeface="Calibri" panose="020F0502020204030204" pitchFamily="34" charset="0"/>
              </a:rPr>
            </a:br>
            <a:r>
              <a:rPr lang="it-IT" sz="2200" b="1" dirty="0">
                <a:solidFill>
                  <a:schemeClr val="accent1"/>
                </a:solidFill>
                <a:latin typeface="Calibri" panose="020F0502020204030204" pitchFamily="34" charset="0"/>
                <a:cs typeface="Calibri" panose="020F0502020204030204" pitchFamily="34" charset="0"/>
              </a:rPr>
              <a:t>- </a:t>
            </a:r>
            <a:r>
              <a:rPr lang="en-GB" sz="2200" b="1" dirty="0">
                <a:solidFill>
                  <a:schemeClr val="accent2"/>
                </a:solidFill>
                <a:latin typeface="Calibri" panose="020F0502020204030204" pitchFamily="34" charset="0"/>
                <a:cs typeface="Calibri" panose="020F0502020204030204" pitchFamily="34" charset="0"/>
              </a:rPr>
              <a:t>A study activity </a:t>
            </a:r>
            <a:r>
              <a:rPr lang="en-GB" sz="2200" b="1" dirty="0">
                <a:solidFill>
                  <a:schemeClr val="accent1"/>
                </a:solidFill>
                <a:latin typeface="Calibri" panose="020F0502020204030204" pitchFamily="34" charset="0"/>
                <a:cs typeface="Calibri" panose="020F0502020204030204" pitchFamily="34" charset="0"/>
              </a:rPr>
              <a:t>focusing on the role of social dialogue in the nowadays economy facing the challenges of greening and digitalization.</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a:t>
            </a:r>
            <a:r>
              <a:rPr lang="en-GB" sz="2200" b="1" dirty="0">
                <a:solidFill>
                  <a:schemeClr val="accent2"/>
                </a:solidFill>
                <a:latin typeface="Calibri" panose="020F0502020204030204" pitchFamily="34" charset="0"/>
                <a:cs typeface="Calibri" panose="020F0502020204030204" pitchFamily="34" charset="0"/>
              </a:rPr>
              <a:t>Training events </a:t>
            </a:r>
            <a:r>
              <a:rPr lang="en-GB" sz="2200" b="1" dirty="0">
                <a:solidFill>
                  <a:schemeClr val="accent1"/>
                </a:solidFill>
                <a:latin typeface="Calibri" panose="020F0502020204030204" pitchFamily="34" charset="0"/>
                <a:cs typeface="Calibri" panose="020F0502020204030204" pitchFamily="34" charset="0"/>
              </a:rPr>
              <a:t> organized in each partner country and  addressed to local representatives of workers and employers.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a:t>
            </a:r>
            <a:r>
              <a:rPr lang="en-GB" sz="2200" b="1" dirty="0">
                <a:solidFill>
                  <a:schemeClr val="accent2"/>
                </a:solidFill>
                <a:latin typeface="Calibri" panose="020F0502020204030204" pitchFamily="34" charset="0"/>
                <a:cs typeface="Calibri" panose="020F0502020204030204" pitchFamily="34" charset="0"/>
              </a:rPr>
              <a:t>Study visits</a:t>
            </a:r>
            <a:r>
              <a:rPr lang="en-GB" sz="2200" b="1" dirty="0">
                <a:solidFill>
                  <a:schemeClr val="accent1"/>
                </a:solidFill>
                <a:latin typeface="Calibri" panose="020F0502020204030204" pitchFamily="34" charset="0"/>
                <a:cs typeface="Calibri" panose="020F0502020204030204" pitchFamily="34" charset="0"/>
              </a:rPr>
              <a:t> organized to share relevant experiences of the involved country in the field of Social Dialogue, with the objective to individuate best practices useful for partners in a perspective of reiteration in their own environment.</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a:t>
            </a:r>
            <a:r>
              <a:rPr lang="en-GB" sz="2200" b="1" dirty="0">
                <a:solidFill>
                  <a:schemeClr val="accent2"/>
                </a:solidFill>
                <a:latin typeface="Calibri" panose="020F0502020204030204" pitchFamily="34" charset="0"/>
                <a:cs typeface="Calibri" panose="020F0502020204030204" pitchFamily="34" charset="0"/>
              </a:rPr>
              <a:t>Communication Campaign</a:t>
            </a:r>
            <a:r>
              <a:rPr lang="en-GB" sz="2200" b="1" dirty="0">
                <a:solidFill>
                  <a:schemeClr val="accent1"/>
                </a:solidFill>
                <a:latin typeface="Calibri" panose="020F0502020204030204" pitchFamily="34" charset="0"/>
                <a:cs typeface="Calibri" panose="020F0502020204030204" pitchFamily="34" charset="0"/>
              </a:rPr>
              <a:t> implemented through a final Conference in Bruxelles, a web site, and social media channels</a:t>
            </a:r>
            <a:br>
              <a:rPr lang="it-IT" sz="1400" b="1" dirty="0">
                <a:solidFill>
                  <a:schemeClr val="accent1"/>
                </a:solidFill>
                <a:latin typeface="Calibri" panose="020F0502020204030204" pitchFamily="34" charset="0"/>
                <a:cs typeface="Calibri" panose="020F0502020204030204" pitchFamily="34" charset="0"/>
              </a:rPr>
            </a:br>
            <a:endParaRPr lang="it-IT" sz="1400" dirty="0">
              <a:latin typeface="Calibri" panose="020F0502020204030204" pitchFamily="34" charset="0"/>
              <a:cs typeface="Calibri" panose="020F0502020204030204" pitchFamily="34" charset="0"/>
            </a:endParaRPr>
          </a:p>
        </p:txBody>
      </p:sp>
      <p:sp>
        <p:nvSpPr>
          <p:cNvPr id="3" name="Sottotitolo 2">
            <a:extLst>
              <a:ext uri="{FF2B5EF4-FFF2-40B4-BE49-F238E27FC236}">
                <a16:creationId xmlns:a16="http://schemas.microsoft.com/office/drawing/2014/main" id="{E48F2C50-B8CA-4EF4-8CC4-7EB52412033B}"/>
              </a:ext>
            </a:extLst>
          </p:cNvPr>
          <p:cNvSpPr>
            <a:spLocks noGrp="1"/>
          </p:cNvSpPr>
          <p:nvPr>
            <p:ph type="subTitle" idx="1"/>
          </p:nvPr>
        </p:nvSpPr>
        <p:spPr>
          <a:xfrm>
            <a:off x="2499361" y="5477691"/>
            <a:ext cx="9005252" cy="425971"/>
          </a:xfrm>
        </p:spPr>
        <p:txBody>
          <a:bodyPr/>
          <a:lstStyle/>
          <a:p>
            <a:endParaRPr lang="it-IT" dirty="0"/>
          </a:p>
        </p:txBody>
      </p:sp>
    </p:spTree>
    <p:extLst>
      <p:ext uri="{BB962C8B-B14F-4D97-AF65-F5344CB8AC3E}">
        <p14:creationId xmlns:p14="http://schemas.microsoft.com/office/powerpoint/2010/main" val="10916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0CB0FF-7322-48E5-B570-318AAB5C3DDC}"/>
              </a:ext>
            </a:extLst>
          </p:cNvPr>
          <p:cNvSpPr>
            <a:spLocks noGrp="1"/>
          </p:cNvSpPr>
          <p:nvPr>
            <p:ph type="ctrTitle"/>
          </p:nvPr>
        </p:nvSpPr>
        <p:spPr>
          <a:xfrm>
            <a:off x="1238250" y="2124892"/>
            <a:ext cx="10157305" cy="2873828"/>
          </a:xfrm>
        </p:spPr>
        <p:txBody>
          <a:bodyPr>
            <a:noAutofit/>
          </a:bodyPr>
          <a:lstStyle/>
          <a:p>
            <a:r>
              <a:rPr lang="en-GB" sz="1600" b="1" dirty="0">
                <a:solidFill>
                  <a:schemeClr val="accent1"/>
                </a:solidFill>
                <a:latin typeface="Calibri" panose="020F0502020204030204" pitchFamily="34" charset="0"/>
                <a:cs typeface="Calibri" panose="020F0502020204030204" pitchFamily="34" charset="0"/>
              </a:rPr>
              <a:t>                 </a:t>
            </a:r>
            <a:r>
              <a:rPr lang="en-GB" sz="2200" b="1" dirty="0">
                <a:solidFill>
                  <a:schemeClr val="accent1"/>
                </a:solidFill>
                <a:latin typeface="Calibri" panose="020F0502020204030204" pitchFamily="34" charset="0"/>
                <a:cs typeface="Calibri" panose="020F0502020204030204" pitchFamily="34" charset="0"/>
              </a:rPr>
              <a:t>Transnational joint training events and study visits: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Rome 30-31 May 2019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Porto  17-18 October 2019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Sofia 13 November 2020,  on line under a Bulgarian ordinance     </a:t>
            </a:r>
            <a:br>
              <a:rPr lang="en-GB" sz="1600" b="1" dirty="0">
                <a:solidFill>
                  <a:schemeClr val="accent1"/>
                </a:solidFill>
                <a:latin typeface="Calibri" panose="020F0502020204030204" pitchFamily="34" charset="0"/>
                <a:cs typeface="Calibri" panose="020F0502020204030204" pitchFamily="34" charset="0"/>
              </a:rPr>
            </a:br>
            <a:br>
              <a:rPr lang="en-GB" sz="1600" b="1" dirty="0">
                <a:solidFill>
                  <a:schemeClr val="accent1"/>
                </a:solidFill>
                <a:latin typeface="Calibri" panose="020F0502020204030204" pitchFamily="34" charset="0"/>
                <a:cs typeface="Calibri" panose="020F0502020204030204" pitchFamily="34" charset="0"/>
              </a:rPr>
            </a:br>
            <a:br>
              <a:rPr lang="en-GB" sz="1600" b="1" dirty="0">
                <a:solidFill>
                  <a:schemeClr val="accent1"/>
                </a:solidFill>
                <a:latin typeface="Calibri" panose="020F0502020204030204" pitchFamily="34" charset="0"/>
                <a:cs typeface="Calibri" panose="020F0502020204030204" pitchFamily="34" charset="0"/>
              </a:rPr>
            </a:br>
            <a:br>
              <a:rPr lang="en-GB" sz="1600" b="1" dirty="0">
                <a:solidFill>
                  <a:schemeClr val="accent1"/>
                </a:solidFill>
                <a:latin typeface="Calibri" panose="020F0502020204030204" pitchFamily="34" charset="0"/>
                <a:cs typeface="Calibri" panose="020F0502020204030204" pitchFamily="34" charset="0"/>
              </a:rPr>
            </a:br>
            <a:endParaRPr lang="it-IT" sz="1600" b="1"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4673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0CB0FF-7322-48E5-B570-318AAB5C3DDC}"/>
              </a:ext>
            </a:extLst>
          </p:cNvPr>
          <p:cNvSpPr>
            <a:spLocks noGrp="1"/>
          </p:cNvSpPr>
          <p:nvPr>
            <p:ph type="ctrTitle"/>
          </p:nvPr>
        </p:nvSpPr>
        <p:spPr>
          <a:xfrm>
            <a:off x="1238250" y="1994263"/>
            <a:ext cx="10157305" cy="2760617"/>
          </a:xfrm>
        </p:spPr>
        <p:txBody>
          <a:bodyPr>
            <a:noAutofit/>
          </a:bodyPr>
          <a:lstStyle/>
          <a:p>
            <a:r>
              <a:rPr lang="en-GB" sz="1600" b="1" dirty="0">
                <a:solidFill>
                  <a:schemeClr val="accent1"/>
                </a:solidFill>
                <a:latin typeface="Calibri" panose="020F0502020204030204" pitchFamily="34" charset="0"/>
                <a:cs typeface="Calibri" panose="020F0502020204030204" pitchFamily="34" charset="0"/>
              </a:rPr>
              <a:t>                      </a:t>
            </a:r>
            <a:r>
              <a:rPr lang="en-GB" sz="2200" b="1" dirty="0">
                <a:solidFill>
                  <a:schemeClr val="accent1"/>
                </a:solidFill>
                <a:latin typeface="Calibri" panose="020F0502020204030204" pitchFamily="34" charset="0"/>
                <a:cs typeface="Calibri" panose="020F0502020204030204" pitchFamily="34" charset="0"/>
              </a:rPr>
              <a:t>National training events:</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Rome- 26June - 9 December  – 9 October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Porto-  19 July - 3 (hybrid) and 18 November </a:t>
            </a:r>
            <a:br>
              <a:rPr lang="en-GB" sz="2200" b="1" dirty="0">
                <a:solidFill>
                  <a:schemeClr val="accent1"/>
                </a:solidFill>
                <a:latin typeface="Calibri" panose="020F0502020204030204" pitchFamily="34" charset="0"/>
                <a:cs typeface="Calibri" panose="020F0502020204030204" pitchFamily="34" charset="0"/>
              </a:rPr>
            </a:br>
            <a:r>
              <a:rPr lang="en-GB" sz="2200" b="1" dirty="0">
                <a:solidFill>
                  <a:schemeClr val="accent1"/>
                </a:solidFill>
                <a:latin typeface="Calibri" panose="020F0502020204030204" pitchFamily="34" charset="0"/>
                <a:cs typeface="Calibri" panose="020F0502020204030204" pitchFamily="34" charset="0"/>
              </a:rPr>
              <a:t>                Sofia – 26 June- 12 November 2019, 12 November 2020     </a:t>
            </a:r>
            <a:br>
              <a:rPr lang="en-GB" sz="1600" b="1" dirty="0">
                <a:solidFill>
                  <a:schemeClr val="accent1"/>
                </a:solidFill>
                <a:latin typeface="Calibri" panose="020F0502020204030204" pitchFamily="34" charset="0"/>
                <a:cs typeface="Calibri" panose="020F0502020204030204" pitchFamily="34" charset="0"/>
              </a:rPr>
            </a:br>
            <a:br>
              <a:rPr lang="en-GB" sz="1600" b="1" dirty="0">
                <a:solidFill>
                  <a:schemeClr val="accent1"/>
                </a:solidFill>
                <a:latin typeface="Calibri" panose="020F0502020204030204" pitchFamily="34" charset="0"/>
                <a:cs typeface="Calibri" panose="020F0502020204030204" pitchFamily="34" charset="0"/>
              </a:rPr>
            </a:br>
            <a:r>
              <a:rPr lang="en-GB" sz="1600" b="1" dirty="0">
                <a:solidFill>
                  <a:schemeClr val="accent1"/>
                </a:solidFill>
                <a:latin typeface="Calibri" panose="020F0502020204030204" pitchFamily="34" charset="0"/>
                <a:cs typeface="Calibri" panose="020F0502020204030204" pitchFamily="34" charset="0"/>
              </a:rPr>
              <a:t> </a:t>
            </a:r>
            <a:br>
              <a:rPr lang="en-GB" sz="1600" b="1" dirty="0">
                <a:solidFill>
                  <a:schemeClr val="accent1"/>
                </a:solidFill>
                <a:latin typeface="Calibri" panose="020F0502020204030204" pitchFamily="34" charset="0"/>
                <a:cs typeface="Calibri" panose="020F0502020204030204" pitchFamily="34" charset="0"/>
              </a:rPr>
            </a:br>
            <a:br>
              <a:rPr lang="en-GB" sz="1600" b="1" dirty="0">
                <a:solidFill>
                  <a:schemeClr val="accent1"/>
                </a:solidFill>
                <a:latin typeface="Calibri" panose="020F0502020204030204" pitchFamily="34" charset="0"/>
                <a:cs typeface="Calibri" panose="020F0502020204030204" pitchFamily="34" charset="0"/>
              </a:rPr>
            </a:br>
            <a:endParaRPr lang="it-IT" sz="1600" b="1" dirty="0">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5160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B16669-EDD3-474C-BD5A-1C4FDC00FC03}"/>
              </a:ext>
            </a:extLst>
          </p:cNvPr>
          <p:cNvSpPr>
            <a:spLocks noGrp="1"/>
          </p:cNvSpPr>
          <p:nvPr>
            <p:ph type="title"/>
          </p:nvPr>
        </p:nvSpPr>
        <p:spPr>
          <a:xfrm>
            <a:off x="1652072" y="698359"/>
            <a:ext cx="9193927" cy="5461281"/>
          </a:xfrm>
        </p:spPr>
        <p:txBody>
          <a:bodyPr>
            <a:normAutofit fontScale="90000"/>
          </a:bodyPr>
          <a:lstStyle/>
          <a:p>
            <a:r>
              <a:rPr lang="en-GB" sz="2400" dirty="0">
                <a:latin typeface="Calibri" panose="020F0502020204030204" pitchFamily="34" charset="0"/>
                <a:cs typeface="Calibri" panose="020F0502020204030204" pitchFamily="34" charset="0"/>
              </a:rPr>
              <a:t>Outputs</a:t>
            </a:r>
            <a:br>
              <a:rPr lang="en-GB" sz="2400" dirty="0">
                <a:latin typeface="Calibri" panose="020F0502020204030204" pitchFamily="34" charset="0"/>
                <a:cs typeface="Calibri" panose="020F0502020204030204" pitchFamily="34" charset="0"/>
              </a:rPr>
            </a:b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Action 4</a:t>
            </a: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Communication campaign is a necessary action to make possible the dissemination of the results at EU level: for that reason, the final conference will be held with the support of CEI-Bois in </a:t>
            </a:r>
            <a:r>
              <a:rPr lang="en-GB" sz="2400" dirty="0" err="1">
                <a:latin typeface="Calibri" panose="020F0502020204030204" pitchFamily="34" charset="0"/>
                <a:cs typeface="Calibri" panose="020F0502020204030204" pitchFamily="34" charset="0"/>
              </a:rPr>
              <a:t>Bruxelles</a:t>
            </a:r>
            <a:r>
              <a:rPr lang="en-GB" sz="2400" dirty="0">
                <a:latin typeface="Calibri" panose="020F0502020204030204" pitchFamily="34" charset="0"/>
                <a:cs typeface="Calibri" panose="020F0502020204030204" pitchFamily="34" charset="0"/>
              </a:rPr>
              <a:t> where around 100 stakeholders are expected to participate. In addition to this, the communication at EU level should grant a better knowledge of the contribution of the European social partners in the achievements of the social dialogue.</a:t>
            </a: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The web site of the project will contain all the information related to the specific activities of the project and a section containing information on the players, updated news on the development of social dialogue in the involved countries as well as within the EU.</a:t>
            </a: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The Communication Campaign will be implemented also through social media channels of each partner involved. </a:t>
            </a:r>
            <a:br>
              <a:rPr lang="it-IT" sz="2000" dirty="0">
                <a:latin typeface="Calibri" panose="020F0502020204030204" pitchFamily="34" charset="0"/>
                <a:cs typeface="Calibri" panose="020F0502020204030204" pitchFamily="34" charset="0"/>
              </a:rPr>
            </a:br>
            <a:endParaRPr lang="it-IT"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832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06822F-7C4C-4E1A-B235-0F471F183010}"/>
              </a:ext>
            </a:extLst>
          </p:cNvPr>
          <p:cNvSpPr>
            <a:spLocks noGrp="1"/>
          </p:cNvSpPr>
          <p:nvPr>
            <p:ph type="title"/>
          </p:nvPr>
        </p:nvSpPr>
        <p:spPr>
          <a:xfrm>
            <a:off x="1744910" y="714375"/>
            <a:ext cx="9755989" cy="5527034"/>
          </a:xfrm>
        </p:spPr>
        <p:txBody>
          <a:bodyPr>
            <a:normAutofit/>
          </a:bodyPr>
          <a:lstStyle/>
          <a:p>
            <a:r>
              <a:rPr lang="en-GB" sz="2400" dirty="0">
                <a:solidFill>
                  <a:schemeClr val="accent2"/>
                </a:solidFill>
                <a:latin typeface="Calibri" panose="020F0502020204030204" pitchFamily="34" charset="0"/>
                <a:cs typeface="Calibri" panose="020F0502020204030204" pitchFamily="34" charset="0"/>
              </a:rPr>
              <a:t>In order to make sure we will achieve, it needs:</a:t>
            </a:r>
            <a:br>
              <a:rPr lang="en-GB" sz="2400" dirty="0">
                <a:latin typeface="Calibri" panose="020F0502020204030204" pitchFamily="34" charset="0"/>
                <a:cs typeface="Calibri" panose="020F0502020204030204" pitchFamily="34" charset="0"/>
              </a:rPr>
            </a:br>
            <a:br>
              <a:rPr lang="en-GB" sz="2400" dirty="0">
                <a:latin typeface="Calibri" panose="020F0502020204030204" pitchFamily="34" charset="0"/>
                <a:cs typeface="Calibri" panose="020F0502020204030204" pitchFamily="34" charset="0"/>
              </a:rPr>
            </a:br>
            <a:br>
              <a:rPr lang="en-GB" sz="2400" dirty="0">
                <a:latin typeface="Calibri" panose="020F0502020204030204" pitchFamily="34" charset="0"/>
                <a:cs typeface="Calibri" panose="020F0502020204030204" pitchFamily="34" charset="0"/>
              </a:rPr>
            </a:br>
            <a:r>
              <a:rPr lang="en-GB" sz="2400" dirty="0">
                <a:latin typeface="Calibri" panose="020F0502020204030204" pitchFamily="34" charset="0"/>
                <a:cs typeface="Calibri" panose="020F0502020204030204" pitchFamily="34" charset="0"/>
              </a:rPr>
              <a:t>- Commitment</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Start immediately</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Work together as a team</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Solve problems fast</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Deliver always in time </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Be proactive</a:t>
            </a:r>
            <a:br>
              <a:rPr lang="it-IT" sz="2400" dirty="0">
                <a:latin typeface="Calibri" panose="020F0502020204030204" pitchFamily="34" charset="0"/>
                <a:cs typeface="Calibri" panose="020F0502020204030204" pitchFamily="34" charset="0"/>
              </a:rPr>
            </a:br>
            <a:r>
              <a:rPr lang="it-IT"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Ambition</a:t>
            </a:r>
            <a:endParaRPr lang="it-IT" sz="2400" dirty="0"/>
          </a:p>
        </p:txBody>
      </p:sp>
    </p:spTree>
    <p:extLst>
      <p:ext uri="{BB962C8B-B14F-4D97-AF65-F5344CB8AC3E}">
        <p14:creationId xmlns:p14="http://schemas.microsoft.com/office/powerpoint/2010/main" val="4166728314"/>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Fil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TM02892315[[fn=Filo]]</Template>
  <TotalTime>401</TotalTime>
  <Words>599</Words>
  <Application>Microsoft Office PowerPoint</Application>
  <PresentationFormat>Widescreen</PresentationFormat>
  <Paragraphs>26</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Calibri</vt:lpstr>
      <vt:lpstr>Century Gothic</vt:lpstr>
      <vt:lpstr>Wingdings 3</vt:lpstr>
      <vt:lpstr>Filo</vt:lpstr>
      <vt:lpstr>          TRANSNATIONAL JOINT TRAINING EVENT  </vt:lpstr>
      <vt:lpstr>Project Partners</vt:lpstr>
      <vt:lpstr>    The project strategy and objective:  The project originates from the awareness of development of bio economy as a challenge for EU companies which have to innovate to adapt their production to the change of the economy and the climate.  In this perspective, the project aims at: responding through the strengthening of the social dialogue to a reorganization of production and management in the wood sector, which goes towards a sustainable economy in the labour market.   </vt:lpstr>
      <vt:lpstr>To achieve this objective the project will foresee the following actions:  - A study activity focusing on the role of social dialogue in the nowadays economy facing the challenges of greening and digitalization. - Training events  organized in each partner country and  addressed to local representatives of workers and employers.  - Study visits organized to share relevant experiences of the involved country in the field of Social Dialogue, with the objective to individuate best practices useful for partners in a perspective of reiteration in their own environment. - Communication Campaign implemented through a final Conference in Bruxelles, a web site, and social media channels </vt:lpstr>
      <vt:lpstr>                 Transnational joint training events and study visits:                  Rome 30-31 May 2019                       Porto  17-18 October 2019                      Sofia 13 November 2020,  on line under a Bulgarian ordinance         </vt:lpstr>
      <vt:lpstr>                      National training events:                 Rome- 26June - 9 December  – 9 October                  Porto-  19 July - 3 (hybrid) and 18 November                  Sofia – 26 June- 12 November 2019, 12 November 2020          </vt:lpstr>
      <vt:lpstr>Outputs  Action 4 Communication campaign is a necessary action to make possible the dissemination of the results at EU level: for that reason, the final conference will be held with the support of CEI-Bois in Bruxelles where around 100 stakeholders are expected to participate. In addition to this, the communication at EU level should grant a better knowledge of the contribution of the European social partners in the achievements of the social dialogue. The web site of the project will contain all the information related to the specific activities of the project and a section containing information on the players, updated news on the development of social dialogue in the involved countries as well as within the EU. The Communication Campaign will be implemented also through social media channels of each partner involved.  </vt:lpstr>
      <vt:lpstr>In order to make sure we will achieve, it needs:   - Commitment - Start immediately - Work together as a team - Solve problems fast - Deliver always in time  - Be proactive - Ambition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Fabiola Filoni</dc:creator>
  <cp:lastModifiedBy>Francesca Ricciuti</cp:lastModifiedBy>
  <cp:revision>59</cp:revision>
  <cp:lastPrinted>2019-05-29T12:43:38Z</cp:lastPrinted>
  <dcterms:created xsi:type="dcterms:W3CDTF">2019-05-28T07:18:57Z</dcterms:created>
  <dcterms:modified xsi:type="dcterms:W3CDTF">2020-11-12T17:00:48Z</dcterms:modified>
</cp:coreProperties>
</file>